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19" r:id="rId2"/>
    <p:sldId id="362" r:id="rId3"/>
    <p:sldId id="371" r:id="rId4"/>
    <p:sldId id="372" r:id="rId5"/>
    <p:sldId id="376" r:id="rId6"/>
    <p:sldId id="375" r:id="rId7"/>
    <p:sldId id="373" r:id="rId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6" autoAdjust="0"/>
    <p:restoredTop sz="62355" autoAdjust="0"/>
  </p:normalViewPr>
  <p:slideViewPr>
    <p:cSldViewPr snapToGrid="0">
      <p:cViewPr varScale="1">
        <p:scale>
          <a:sx n="57" d="100"/>
          <a:sy n="57" d="100"/>
        </p:scale>
        <p:origin x="186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F158D-95A1-435B-A851-3C7BFA7B852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kumimoji="1" lang="ja-JP" altLang="en-US"/>
        </a:p>
      </dgm:t>
    </dgm:pt>
    <dgm:pt modelId="{42024ED5-2040-4730-A2F2-A103C2C9D446}">
      <dgm:prSet phldrT="[テキスト]" custT="1"/>
      <dgm:spPr/>
      <dgm:t>
        <a:bodyPr/>
        <a:lstStyle/>
        <a:p>
          <a:r>
            <a:rPr kumimoji="1" lang="en-US" altLang="ja-JP" sz="3200" dirty="0" smtClean="0"/>
            <a:t>Japanese Startups in  Japan</a:t>
          </a:r>
          <a:endParaRPr kumimoji="1" lang="ja-JP" altLang="en-US" sz="3200" dirty="0"/>
        </a:p>
      </dgm:t>
    </dgm:pt>
    <dgm:pt modelId="{087688D0-97E8-42D9-9CFA-5AD620D19C07}" type="parTrans" cxnId="{7F16DFE3-4454-4EF2-896F-D0BFF452A61D}">
      <dgm:prSet/>
      <dgm:spPr/>
      <dgm:t>
        <a:bodyPr/>
        <a:lstStyle/>
        <a:p>
          <a:endParaRPr kumimoji="1" lang="ja-JP" altLang="en-US"/>
        </a:p>
      </dgm:t>
    </dgm:pt>
    <dgm:pt modelId="{9EC51BD5-425B-48F0-8E0F-8A6EE497D9E0}" type="sibTrans" cxnId="{7F16DFE3-4454-4EF2-896F-D0BFF452A61D}">
      <dgm:prSet/>
      <dgm:spPr/>
      <dgm:t>
        <a:bodyPr/>
        <a:lstStyle/>
        <a:p>
          <a:endParaRPr kumimoji="1" lang="ja-JP" altLang="en-US"/>
        </a:p>
      </dgm:t>
    </dgm:pt>
    <dgm:pt modelId="{61F51E5B-3537-4EA8-9C1F-7BA0F17B4771}">
      <dgm:prSet phldrT="[テキスト]" custT="1"/>
      <dgm:spPr/>
      <dgm:t>
        <a:bodyPr/>
        <a:lstStyle/>
        <a:p>
          <a:r>
            <a:rPr kumimoji="1" lang="pt-BR" altLang="ja-JP" sz="3200" dirty="0" err="1" smtClean="0"/>
            <a:t>Japanese</a:t>
          </a:r>
          <a:r>
            <a:rPr kumimoji="1" lang="pt-BR" altLang="ja-JP" sz="3200" dirty="0" smtClean="0"/>
            <a:t> </a:t>
          </a:r>
          <a:r>
            <a:rPr kumimoji="1" lang="pt-BR" altLang="ja-JP" sz="3200" dirty="0" err="1" smtClean="0"/>
            <a:t>companies</a:t>
          </a:r>
          <a:r>
            <a:rPr kumimoji="1" lang="pt-BR" altLang="ja-JP" sz="3200" dirty="0" smtClean="0"/>
            <a:t> in </a:t>
          </a:r>
          <a:r>
            <a:rPr kumimoji="1" lang="pt-BR" altLang="ja-JP" sz="3200" dirty="0" err="1" smtClean="0"/>
            <a:t>Brazil</a:t>
          </a:r>
          <a:endParaRPr kumimoji="1" lang="ja-JP" altLang="en-US" sz="3200" dirty="0"/>
        </a:p>
      </dgm:t>
    </dgm:pt>
    <dgm:pt modelId="{030D1D7F-DC9D-4645-9149-4F334479E509}" type="parTrans" cxnId="{22E651EE-0540-4872-8E41-46119C268B33}">
      <dgm:prSet/>
      <dgm:spPr/>
      <dgm:t>
        <a:bodyPr/>
        <a:lstStyle/>
        <a:p>
          <a:endParaRPr kumimoji="1" lang="ja-JP" altLang="en-US"/>
        </a:p>
      </dgm:t>
    </dgm:pt>
    <dgm:pt modelId="{4CB8919D-136D-4D6D-B846-29A346596207}" type="sibTrans" cxnId="{22E651EE-0540-4872-8E41-46119C268B33}">
      <dgm:prSet/>
      <dgm:spPr/>
      <dgm:t>
        <a:bodyPr/>
        <a:lstStyle/>
        <a:p>
          <a:endParaRPr kumimoji="1" lang="ja-JP" altLang="en-US"/>
        </a:p>
      </dgm:t>
    </dgm:pt>
    <dgm:pt modelId="{4777CBF1-A6A3-43E9-9B1A-AF132B3C6DB1}">
      <dgm:prSet phldrT="[テキスト]" custT="1"/>
      <dgm:spPr/>
      <dgm:t>
        <a:bodyPr/>
        <a:lstStyle/>
        <a:p>
          <a:r>
            <a:rPr kumimoji="1" lang="pt-BR" altLang="ja-JP" sz="1800" dirty="0" err="1" smtClean="0">
              <a:solidFill>
                <a:prstClr val="black">
                  <a:hueOff val="0"/>
                  <a:satOff val="0"/>
                  <a:lumOff val="0"/>
                  <a:alphaOff val="0"/>
                </a:prstClr>
              </a:solidFill>
              <a:latin typeface="Calibri"/>
              <a:ea typeface="ＭＳ Ｐゴシック" panose="020B0600070205080204" pitchFamily="34" charset="-128"/>
              <a:cs typeface="+mn-cs"/>
            </a:rPr>
            <a:t>Provision</a:t>
          </a:r>
          <a:r>
            <a:rPr kumimoji="1" lang="pt-BR" altLang="ja-JP" sz="1800" dirty="0" smtClean="0">
              <a:solidFill>
                <a:prstClr val="black">
                  <a:hueOff val="0"/>
                  <a:satOff val="0"/>
                  <a:lumOff val="0"/>
                  <a:alphaOff val="0"/>
                </a:prstClr>
              </a:solidFill>
              <a:latin typeface="Calibri"/>
              <a:ea typeface="ＭＳ Ｐゴシック" panose="020B0600070205080204" pitchFamily="34" charset="-128"/>
              <a:cs typeface="+mn-cs"/>
            </a:rPr>
            <a:t> </a:t>
          </a:r>
          <a:r>
            <a:rPr kumimoji="1" lang="pt-BR" altLang="ja-JP" sz="1800" dirty="0" err="1" smtClean="0">
              <a:solidFill>
                <a:prstClr val="black">
                  <a:hueOff val="0"/>
                  <a:satOff val="0"/>
                  <a:lumOff val="0"/>
                  <a:alphaOff val="0"/>
                </a:prstClr>
              </a:solidFill>
              <a:latin typeface="Calibri"/>
              <a:ea typeface="ＭＳ Ｐゴシック" panose="020B0600070205080204" pitchFamily="34" charset="-128"/>
              <a:cs typeface="+mn-cs"/>
            </a:rPr>
            <a:t>of</a:t>
          </a:r>
          <a:r>
            <a:rPr kumimoji="1" lang="pt-BR" altLang="ja-JP" sz="1800" dirty="0" smtClean="0">
              <a:solidFill>
                <a:prstClr val="black">
                  <a:hueOff val="0"/>
                  <a:satOff val="0"/>
                  <a:lumOff val="0"/>
                  <a:alphaOff val="0"/>
                </a:prstClr>
              </a:solidFill>
              <a:latin typeface="Calibri"/>
              <a:ea typeface="ＭＳ Ｐゴシック" panose="020B0600070205080204" pitchFamily="34" charset="-128"/>
              <a:cs typeface="+mn-cs"/>
            </a:rPr>
            <a:t> </a:t>
          </a:r>
          <a:r>
            <a:rPr kumimoji="1" lang="pt-BR" altLang="ja-JP" sz="1800" dirty="0" err="1" smtClean="0">
              <a:solidFill>
                <a:prstClr val="black">
                  <a:hueOff val="0"/>
                  <a:satOff val="0"/>
                  <a:lumOff val="0"/>
                  <a:alphaOff val="0"/>
                </a:prstClr>
              </a:solidFill>
              <a:latin typeface="Calibri"/>
              <a:ea typeface="ＭＳ Ｐゴシック" panose="020B0600070205080204" pitchFamily="34" charset="-128"/>
              <a:cs typeface="+mn-cs"/>
            </a:rPr>
            <a:t>information</a:t>
          </a:r>
          <a:endParaRPr kumimoji="1" lang="ja-JP" altLang="en-US" sz="1800" dirty="0"/>
        </a:p>
      </dgm:t>
    </dgm:pt>
    <dgm:pt modelId="{73C6E292-4F8B-4EC0-B739-326CE5D3517A}" type="parTrans" cxnId="{13116152-A680-4CFF-891C-88B2F26B3DE7}">
      <dgm:prSet/>
      <dgm:spPr/>
      <dgm:t>
        <a:bodyPr/>
        <a:lstStyle/>
        <a:p>
          <a:endParaRPr kumimoji="1" lang="ja-JP" altLang="en-US"/>
        </a:p>
      </dgm:t>
    </dgm:pt>
    <dgm:pt modelId="{603307DC-452D-4B24-A09D-63CDF9E51A9C}" type="sibTrans" cxnId="{13116152-A680-4CFF-891C-88B2F26B3DE7}">
      <dgm:prSet/>
      <dgm:spPr/>
      <dgm:t>
        <a:bodyPr/>
        <a:lstStyle/>
        <a:p>
          <a:endParaRPr kumimoji="1" lang="ja-JP" altLang="en-US"/>
        </a:p>
      </dgm:t>
    </dgm:pt>
    <dgm:pt modelId="{974C2A5D-70A1-4F0F-8675-C22DCA5D9B0A}">
      <dgm:prSet phldrT="[テキスト]" custT="1"/>
      <dgm:spPr/>
      <dgm:t>
        <a:bodyPr/>
        <a:lstStyle/>
        <a:p>
          <a:r>
            <a:rPr kumimoji="1" lang="pt-BR" altLang="ja-JP" sz="1600" dirty="0" err="1" smtClean="0"/>
            <a:t>Study</a:t>
          </a:r>
          <a:r>
            <a:rPr kumimoji="1" lang="pt-BR" altLang="ja-JP" sz="1600" dirty="0" smtClean="0"/>
            <a:t> </a:t>
          </a:r>
          <a:r>
            <a:rPr kumimoji="1" lang="pt-BR" altLang="ja-JP" sz="1600" dirty="0" err="1" smtClean="0"/>
            <a:t>Group</a:t>
          </a:r>
          <a:r>
            <a:rPr kumimoji="1" lang="pt-BR" altLang="ja-JP" sz="1600" dirty="0" smtClean="0"/>
            <a:t> </a:t>
          </a:r>
          <a:r>
            <a:rPr kumimoji="1" lang="pt-BR" altLang="ja-JP" sz="1600" dirty="0" err="1" smtClean="0"/>
            <a:t>of</a:t>
          </a:r>
          <a:r>
            <a:rPr kumimoji="1" lang="pt-BR" altLang="ja-JP" sz="1600" dirty="0" smtClean="0"/>
            <a:t> </a:t>
          </a:r>
          <a:r>
            <a:rPr kumimoji="1" lang="pt-BR" altLang="ja-JP" sz="1600" dirty="0" err="1" smtClean="0"/>
            <a:t>innovation</a:t>
          </a:r>
          <a:endParaRPr kumimoji="1" lang="ja-JP" altLang="en-US" sz="2000" kern="1200" dirty="0">
            <a:solidFill>
              <a:prstClr val="black">
                <a:hueOff val="0"/>
                <a:satOff val="0"/>
                <a:lumOff val="0"/>
                <a:alphaOff val="0"/>
              </a:prstClr>
            </a:solidFill>
            <a:latin typeface="Calibri"/>
            <a:ea typeface="ＭＳ Ｐゴシック" panose="020B0600070205080204" pitchFamily="34" charset="-128"/>
            <a:cs typeface="+mn-cs"/>
          </a:endParaRPr>
        </a:p>
      </dgm:t>
    </dgm:pt>
    <dgm:pt modelId="{6AC6626C-CCE3-46B9-A41F-7CF2A7D4538C}" type="parTrans" cxnId="{194B8E44-0747-4C92-9D40-C9BCD0B8E979}">
      <dgm:prSet/>
      <dgm:spPr/>
      <dgm:t>
        <a:bodyPr/>
        <a:lstStyle/>
        <a:p>
          <a:endParaRPr kumimoji="1" lang="ja-JP" altLang="en-US"/>
        </a:p>
      </dgm:t>
    </dgm:pt>
    <dgm:pt modelId="{CFF59341-431B-4501-8E81-621003C29040}" type="sibTrans" cxnId="{194B8E44-0747-4C92-9D40-C9BCD0B8E979}">
      <dgm:prSet/>
      <dgm:spPr/>
      <dgm:t>
        <a:bodyPr/>
        <a:lstStyle/>
        <a:p>
          <a:endParaRPr kumimoji="1" lang="ja-JP" altLang="en-US"/>
        </a:p>
      </dgm:t>
    </dgm:pt>
    <dgm:pt modelId="{2F4EAB1C-9F6D-428A-92F3-E81FD656FC6E}">
      <dgm:prSet custT="1"/>
      <dgm:spPr/>
      <dgm:t>
        <a:bodyPr/>
        <a:lstStyle/>
        <a:p>
          <a:r>
            <a:rPr kumimoji="1" lang="pt-BR" altLang="ja-JP" sz="1800" dirty="0" smtClean="0"/>
            <a:t>Legal </a:t>
          </a:r>
          <a:r>
            <a:rPr kumimoji="1" lang="pt-BR" altLang="ja-JP" sz="1800" dirty="0" err="1" smtClean="0"/>
            <a:t>Support</a:t>
          </a:r>
          <a:r>
            <a:rPr kumimoji="1" lang="pt-BR" altLang="ja-JP" sz="1800" dirty="0" smtClean="0"/>
            <a:t>, </a:t>
          </a:r>
          <a:r>
            <a:rPr kumimoji="1" lang="pt-BR" altLang="ja-JP" sz="1800" dirty="0" err="1" smtClean="0"/>
            <a:t>Accounting</a:t>
          </a:r>
          <a:r>
            <a:rPr kumimoji="1" lang="pt-BR" altLang="ja-JP" sz="1800" dirty="0" smtClean="0"/>
            <a:t> etc.</a:t>
          </a:r>
          <a:endParaRPr kumimoji="1" lang="ja-JP" altLang="en-US" sz="1800" dirty="0"/>
        </a:p>
      </dgm:t>
    </dgm:pt>
    <dgm:pt modelId="{287C54B3-A81E-425A-B5C1-AC323CC8CB3E}" type="parTrans" cxnId="{5356A2A8-5F31-40F3-A6FB-89403570E030}">
      <dgm:prSet/>
      <dgm:spPr/>
      <dgm:t>
        <a:bodyPr/>
        <a:lstStyle/>
        <a:p>
          <a:endParaRPr kumimoji="1" lang="ja-JP" altLang="en-US"/>
        </a:p>
      </dgm:t>
    </dgm:pt>
    <dgm:pt modelId="{9073C419-5623-4CA2-BB98-CBAC55F01DBE}" type="sibTrans" cxnId="{5356A2A8-5F31-40F3-A6FB-89403570E030}">
      <dgm:prSet/>
      <dgm:spPr/>
      <dgm:t>
        <a:bodyPr/>
        <a:lstStyle/>
        <a:p>
          <a:endParaRPr kumimoji="1" lang="ja-JP" altLang="en-US"/>
        </a:p>
      </dgm:t>
    </dgm:pt>
    <dgm:pt modelId="{39DF5313-F15F-49F4-91CF-9915988A456C}">
      <dgm:prSet custT="1"/>
      <dgm:spPr/>
      <dgm:t>
        <a:bodyPr/>
        <a:lstStyle/>
        <a:p>
          <a:r>
            <a:rPr kumimoji="1" lang="pt-BR" altLang="ja-JP" sz="1600" dirty="0" err="1" smtClean="0"/>
            <a:t>Support</a:t>
          </a:r>
          <a:r>
            <a:rPr kumimoji="1" lang="pt-BR" altLang="ja-JP" sz="1600" dirty="0" smtClean="0"/>
            <a:t> for </a:t>
          </a:r>
          <a:r>
            <a:rPr kumimoji="1" lang="pt-BR" altLang="ja-JP" sz="1600" dirty="0" err="1" smtClean="0"/>
            <a:t>needs</a:t>
          </a:r>
          <a:r>
            <a:rPr kumimoji="1" lang="pt-BR" altLang="ja-JP" sz="1600" dirty="0" smtClean="0"/>
            <a:t> </a:t>
          </a:r>
          <a:r>
            <a:rPr kumimoji="1" lang="pt-BR" altLang="ja-JP" sz="1600" dirty="0" err="1" smtClean="0"/>
            <a:t>of</a:t>
          </a:r>
          <a:r>
            <a:rPr kumimoji="1" lang="pt-BR" altLang="ja-JP" sz="1600" dirty="0" smtClean="0"/>
            <a:t> </a:t>
          </a:r>
          <a:r>
            <a:rPr kumimoji="1" lang="pt-BR" altLang="ja-JP" sz="1600" dirty="0" err="1" smtClean="0"/>
            <a:t>Japanese</a:t>
          </a:r>
          <a:r>
            <a:rPr kumimoji="1" lang="pt-BR" altLang="ja-JP" sz="1600" dirty="0" smtClean="0"/>
            <a:t> </a:t>
          </a:r>
          <a:r>
            <a:rPr kumimoji="1" lang="pt-BR" altLang="ja-JP" sz="1600" dirty="0" err="1" smtClean="0"/>
            <a:t>companies</a:t>
          </a:r>
          <a:r>
            <a:rPr kumimoji="1" lang="pt-BR" altLang="ja-JP" sz="1600" dirty="0" smtClean="0"/>
            <a:t> </a:t>
          </a:r>
          <a:endParaRPr kumimoji="1" lang="ja-JP" altLang="en-US" sz="1400" dirty="0" smtClean="0"/>
        </a:p>
      </dgm:t>
    </dgm:pt>
    <dgm:pt modelId="{17B596B3-D4A1-4A4A-B719-E9C5F801BC7D}" type="parTrans" cxnId="{77471124-3CE0-4969-AB7C-665501DDF51C}">
      <dgm:prSet/>
      <dgm:spPr/>
      <dgm:t>
        <a:bodyPr/>
        <a:lstStyle/>
        <a:p>
          <a:endParaRPr kumimoji="1" lang="ja-JP" altLang="en-US"/>
        </a:p>
      </dgm:t>
    </dgm:pt>
    <dgm:pt modelId="{162929C5-330C-4EA1-9058-583B19B13FC0}" type="sibTrans" cxnId="{77471124-3CE0-4969-AB7C-665501DDF51C}">
      <dgm:prSet/>
      <dgm:spPr/>
      <dgm:t>
        <a:bodyPr/>
        <a:lstStyle/>
        <a:p>
          <a:endParaRPr kumimoji="1" lang="ja-JP" altLang="en-US"/>
        </a:p>
      </dgm:t>
    </dgm:pt>
    <dgm:pt modelId="{C3F98B90-3C39-4498-96F4-A54DF9495F76}" type="pres">
      <dgm:prSet presAssocID="{C2DF158D-95A1-435B-A851-3C7BFA7B852D}" presName="Name0" presStyleCnt="0">
        <dgm:presLayoutVars>
          <dgm:dir/>
          <dgm:animLvl val="lvl"/>
          <dgm:resizeHandles/>
        </dgm:presLayoutVars>
      </dgm:prSet>
      <dgm:spPr/>
      <dgm:t>
        <a:bodyPr/>
        <a:lstStyle/>
        <a:p>
          <a:endParaRPr kumimoji="1" lang="ja-JP" altLang="en-US"/>
        </a:p>
      </dgm:t>
    </dgm:pt>
    <dgm:pt modelId="{E60C53A9-F693-4859-9C8E-C5652D4B7496}" type="pres">
      <dgm:prSet presAssocID="{42024ED5-2040-4730-A2F2-A103C2C9D446}" presName="linNode" presStyleCnt="0"/>
      <dgm:spPr/>
    </dgm:pt>
    <dgm:pt modelId="{EA6D14B9-E79A-46EB-88F0-7BE7243AB008}" type="pres">
      <dgm:prSet presAssocID="{42024ED5-2040-4730-A2F2-A103C2C9D446}" presName="parentShp" presStyleLbl="node1" presStyleIdx="0" presStyleCnt="2" custScaleX="129997" custScaleY="35094" custLinFactNeighborX="-4773" custLinFactNeighborY="50023">
        <dgm:presLayoutVars>
          <dgm:bulletEnabled val="1"/>
        </dgm:presLayoutVars>
      </dgm:prSet>
      <dgm:spPr/>
      <dgm:t>
        <a:bodyPr/>
        <a:lstStyle/>
        <a:p>
          <a:endParaRPr kumimoji="1" lang="ja-JP" altLang="en-US"/>
        </a:p>
      </dgm:t>
    </dgm:pt>
    <dgm:pt modelId="{DC3C83DE-5EBE-4ADC-9B35-64BF81A64E64}" type="pres">
      <dgm:prSet presAssocID="{42024ED5-2040-4730-A2F2-A103C2C9D446}" presName="childShp" presStyleLbl="bgAccFollowNode1" presStyleIdx="0" presStyleCnt="2" custScaleX="76370" custScaleY="28792" custLinFactNeighborX="430" custLinFactNeighborY="-5616">
        <dgm:presLayoutVars>
          <dgm:bulletEnabled val="1"/>
        </dgm:presLayoutVars>
      </dgm:prSet>
      <dgm:spPr/>
      <dgm:t>
        <a:bodyPr/>
        <a:lstStyle/>
        <a:p>
          <a:endParaRPr kumimoji="1" lang="ja-JP" altLang="en-US"/>
        </a:p>
      </dgm:t>
    </dgm:pt>
    <dgm:pt modelId="{3A451689-F8B0-4699-942F-13962D2C3873}" type="pres">
      <dgm:prSet presAssocID="{9EC51BD5-425B-48F0-8E0F-8A6EE497D9E0}" presName="spacing" presStyleCnt="0"/>
      <dgm:spPr/>
    </dgm:pt>
    <dgm:pt modelId="{C1E8DBC9-3EA0-40A9-B563-5A88F7C6E5C0}" type="pres">
      <dgm:prSet presAssocID="{61F51E5B-3537-4EA8-9C1F-7BA0F17B4771}" presName="linNode" presStyleCnt="0"/>
      <dgm:spPr/>
    </dgm:pt>
    <dgm:pt modelId="{CB7BB80A-E63E-4696-9264-F31988FFCFD3}" type="pres">
      <dgm:prSet presAssocID="{61F51E5B-3537-4EA8-9C1F-7BA0F17B4771}" presName="parentShp" presStyleLbl="node1" presStyleIdx="1" presStyleCnt="2" custScaleX="135668" custScaleY="35050" custLinFactNeighborX="706" custLinFactNeighborY="-47429">
        <dgm:presLayoutVars>
          <dgm:bulletEnabled val="1"/>
        </dgm:presLayoutVars>
      </dgm:prSet>
      <dgm:spPr/>
      <dgm:t>
        <a:bodyPr/>
        <a:lstStyle/>
        <a:p>
          <a:endParaRPr kumimoji="1" lang="ja-JP" altLang="en-US"/>
        </a:p>
      </dgm:t>
    </dgm:pt>
    <dgm:pt modelId="{3160581B-7986-46AB-BB62-87F03F1571FA}" type="pres">
      <dgm:prSet presAssocID="{61F51E5B-3537-4EA8-9C1F-7BA0F17B4771}" presName="childShp" presStyleLbl="bgAccFollowNode1" presStyleIdx="1" presStyleCnt="2" custScaleX="80715" custScaleY="31782" custLinFactNeighborX="1402" custLinFactNeighborY="4038">
        <dgm:presLayoutVars>
          <dgm:bulletEnabled val="1"/>
        </dgm:presLayoutVars>
      </dgm:prSet>
      <dgm:spPr/>
      <dgm:t>
        <a:bodyPr/>
        <a:lstStyle/>
        <a:p>
          <a:endParaRPr kumimoji="1" lang="ja-JP" altLang="en-US"/>
        </a:p>
      </dgm:t>
    </dgm:pt>
  </dgm:ptLst>
  <dgm:cxnLst>
    <dgm:cxn modelId="{62FEB9E3-AFBD-4831-AD62-E98E1E0E7FB5}" type="presOf" srcId="{39DF5313-F15F-49F4-91CF-9915988A456C}" destId="{DC3C83DE-5EBE-4ADC-9B35-64BF81A64E64}" srcOrd="0" destOrd="1" presId="urn:microsoft.com/office/officeart/2005/8/layout/vList6"/>
    <dgm:cxn modelId="{1274095F-6EE6-464C-AE59-E691D1A0637D}" type="presOf" srcId="{974C2A5D-70A1-4F0F-8675-C22DCA5D9B0A}" destId="{DC3C83DE-5EBE-4ADC-9B35-64BF81A64E64}" srcOrd="0" destOrd="0" presId="urn:microsoft.com/office/officeart/2005/8/layout/vList6"/>
    <dgm:cxn modelId="{194B8E44-0747-4C92-9D40-C9BCD0B8E979}" srcId="{42024ED5-2040-4730-A2F2-A103C2C9D446}" destId="{974C2A5D-70A1-4F0F-8675-C22DCA5D9B0A}" srcOrd="0" destOrd="0" parTransId="{6AC6626C-CCE3-46B9-A41F-7CF2A7D4538C}" sibTransId="{CFF59341-431B-4501-8E81-621003C29040}"/>
    <dgm:cxn modelId="{7F16DFE3-4454-4EF2-896F-D0BFF452A61D}" srcId="{C2DF158D-95A1-435B-A851-3C7BFA7B852D}" destId="{42024ED5-2040-4730-A2F2-A103C2C9D446}" srcOrd="0" destOrd="0" parTransId="{087688D0-97E8-42D9-9CFA-5AD620D19C07}" sibTransId="{9EC51BD5-425B-48F0-8E0F-8A6EE497D9E0}"/>
    <dgm:cxn modelId="{43E0B43C-24C9-4F53-82FB-54B6ADF9BF76}" type="presOf" srcId="{42024ED5-2040-4730-A2F2-A103C2C9D446}" destId="{EA6D14B9-E79A-46EB-88F0-7BE7243AB008}" srcOrd="0" destOrd="0" presId="urn:microsoft.com/office/officeart/2005/8/layout/vList6"/>
    <dgm:cxn modelId="{13116152-A680-4CFF-891C-88B2F26B3DE7}" srcId="{61F51E5B-3537-4EA8-9C1F-7BA0F17B4771}" destId="{4777CBF1-A6A3-43E9-9B1A-AF132B3C6DB1}" srcOrd="0" destOrd="0" parTransId="{73C6E292-4F8B-4EC0-B739-326CE5D3517A}" sibTransId="{603307DC-452D-4B24-A09D-63CDF9E51A9C}"/>
    <dgm:cxn modelId="{5CD07AFE-62B9-4714-9833-9525C20A613D}" type="presOf" srcId="{4777CBF1-A6A3-43E9-9B1A-AF132B3C6DB1}" destId="{3160581B-7986-46AB-BB62-87F03F1571FA}" srcOrd="0" destOrd="0" presId="urn:microsoft.com/office/officeart/2005/8/layout/vList6"/>
    <dgm:cxn modelId="{77471124-3CE0-4969-AB7C-665501DDF51C}" srcId="{42024ED5-2040-4730-A2F2-A103C2C9D446}" destId="{39DF5313-F15F-49F4-91CF-9915988A456C}" srcOrd="1" destOrd="0" parTransId="{17B596B3-D4A1-4A4A-B719-E9C5F801BC7D}" sibTransId="{162929C5-330C-4EA1-9058-583B19B13FC0}"/>
    <dgm:cxn modelId="{FCD5D26C-906B-4B6D-8C24-3FC91CE6D5D0}" type="presOf" srcId="{61F51E5B-3537-4EA8-9C1F-7BA0F17B4771}" destId="{CB7BB80A-E63E-4696-9264-F31988FFCFD3}" srcOrd="0" destOrd="0" presId="urn:microsoft.com/office/officeart/2005/8/layout/vList6"/>
    <dgm:cxn modelId="{CF5F6910-C24B-4031-B9F4-026B5EF78FA7}" type="presOf" srcId="{2F4EAB1C-9F6D-428A-92F3-E81FD656FC6E}" destId="{3160581B-7986-46AB-BB62-87F03F1571FA}" srcOrd="0" destOrd="1" presId="urn:microsoft.com/office/officeart/2005/8/layout/vList6"/>
    <dgm:cxn modelId="{22E651EE-0540-4872-8E41-46119C268B33}" srcId="{C2DF158D-95A1-435B-A851-3C7BFA7B852D}" destId="{61F51E5B-3537-4EA8-9C1F-7BA0F17B4771}" srcOrd="1" destOrd="0" parTransId="{030D1D7F-DC9D-4645-9149-4F334479E509}" sibTransId="{4CB8919D-136D-4D6D-B846-29A346596207}"/>
    <dgm:cxn modelId="{E4FB78F0-2177-4074-826A-CE7781CFE9D4}" type="presOf" srcId="{C2DF158D-95A1-435B-A851-3C7BFA7B852D}" destId="{C3F98B90-3C39-4498-96F4-A54DF9495F76}" srcOrd="0" destOrd="0" presId="urn:microsoft.com/office/officeart/2005/8/layout/vList6"/>
    <dgm:cxn modelId="{5356A2A8-5F31-40F3-A6FB-89403570E030}" srcId="{61F51E5B-3537-4EA8-9C1F-7BA0F17B4771}" destId="{2F4EAB1C-9F6D-428A-92F3-E81FD656FC6E}" srcOrd="1" destOrd="0" parTransId="{287C54B3-A81E-425A-B5C1-AC323CC8CB3E}" sibTransId="{9073C419-5623-4CA2-BB98-CBAC55F01DBE}"/>
    <dgm:cxn modelId="{518B6792-9E58-49FA-8DD6-5D2DE6FFF21F}" type="presParOf" srcId="{C3F98B90-3C39-4498-96F4-A54DF9495F76}" destId="{E60C53A9-F693-4859-9C8E-C5652D4B7496}" srcOrd="0" destOrd="0" presId="urn:microsoft.com/office/officeart/2005/8/layout/vList6"/>
    <dgm:cxn modelId="{3EAA0EDD-5138-4040-A509-14D1F315B3D2}" type="presParOf" srcId="{E60C53A9-F693-4859-9C8E-C5652D4B7496}" destId="{EA6D14B9-E79A-46EB-88F0-7BE7243AB008}" srcOrd="0" destOrd="0" presId="urn:microsoft.com/office/officeart/2005/8/layout/vList6"/>
    <dgm:cxn modelId="{77ADD2B7-318D-4A15-9A5E-987D86B421FE}" type="presParOf" srcId="{E60C53A9-F693-4859-9C8E-C5652D4B7496}" destId="{DC3C83DE-5EBE-4ADC-9B35-64BF81A64E64}" srcOrd="1" destOrd="0" presId="urn:microsoft.com/office/officeart/2005/8/layout/vList6"/>
    <dgm:cxn modelId="{E55582D8-20D4-40A0-BBD6-858976845FD2}" type="presParOf" srcId="{C3F98B90-3C39-4498-96F4-A54DF9495F76}" destId="{3A451689-F8B0-4699-942F-13962D2C3873}" srcOrd="1" destOrd="0" presId="urn:microsoft.com/office/officeart/2005/8/layout/vList6"/>
    <dgm:cxn modelId="{7307755F-F898-45AD-87E0-0A51A018D913}" type="presParOf" srcId="{C3F98B90-3C39-4498-96F4-A54DF9495F76}" destId="{C1E8DBC9-3EA0-40A9-B563-5A88F7C6E5C0}" srcOrd="2" destOrd="0" presId="urn:microsoft.com/office/officeart/2005/8/layout/vList6"/>
    <dgm:cxn modelId="{960158BB-36F4-44CB-BA11-20D2C9102786}" type="presParOf" srcId="{C1E8DBC9-3EA0-40A9-B563-5A88F7C6E5C0}" destId="{CB7BB80A-E63E-4696-9264-F31988FFCFD3}" srcOrd="0" destOrd="0" presId="urn:microsoft.com/office/officeart/2005/8/layout/vList6"/>
    <dgm:cxn modelId="{217DF75C-2434-423C-A772-330F280845F8}" type="presParOf" srcId="{C1E8DBC9-3EA0-40A9-B563-5A88F7C6E5C0}" destId="{3160581B-7986-46AB-BB62-87F03F1571F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C83DE-5EBE-4ADC-9B35-64BF81A64E64}">
      <dsp:nvSpPr>
        <dsp:cNvPr id="0" name=""/>
        <dsp:cNvSpPr/>
      </dsp:nvSpPr>
      <dsp:spPr>
        <a:xfrm>
          <a:off x="3322759" y="369145"/>
          <a:ext cx="2858699" cy="142415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kumimoji="1" lang="pt-BR" altLang="ja-JP" sz="1600" dirty="0" err="1" smtClean="0"/>
            <a:t>Study</a:t>
          </a:r>
          <a:r>
            <a:rPr kumimoji="1" lang="pt-BR" altLang="ja-JP" sz="1600" dirty="0" smtClean="0"/>
            <a:t> </a:t>
          </a:r>
          <a:r>
            <a:rPr kumimoji="1" lang="pt-BR" altLang="ja-JP" sz="1600" dirty="0" err="1" smtClean="0"/>
            <a:t>Group</a:t>
          </a:r>
          <a:r>
            <a:rPr kumimoji="1" lang="pt-BR" altLang="ja-JP" sz="1600" dirty="0" smtClean="0"/>
            <a:t> </a:t>
          </a:r>
          <a:r>
            <a:rPr kumimoji="1" lang="pt-BR" altLang="ja-JP" sz="1600" dirty="0" err="1" smtClean="0"/>
            <a:t>of</a:t>
          </a:r>
          <a:r>
            <a:rPr kumimoji="1" lang="pt-BR" altLang="ja-JP" sz="1600" dirty="0" smtClean="0"/>
            <a:t> </a:t>
          </a:r>
          <a:r>
            <a:rPr kumimoji="1" lang="pt-BR" altLang="ja-JP" sz="1600" dirty="0" err="1" smtClean="0"/>
            <a:t>innovation</a:t>
          </a:r>
          <a:endParaRPr kumimoji="1" lang="ja-JP" altLang="en-US" sz="2000" kern="1200" dirty="0">
            <a:solidFill>
              <a:prstClr val="black">
                <a:hueOff val="0"/>
                <a:satOff val="0"/>
                <a:lumOff val="0"/>
                <a:alphaOff val="0"/>
              </a:prstClr>
            </a:solidFill>
            <a:latin typeface="Calibri"/>
            <a:ea typeface="ＭＳ Ｐゴシック" panose="020B0600070205080204" pitchFamily="34" charset="-128"/>
            <a:cs typeface="+mn-cs"/>
          </a:endParaRPr>
        </a:p>
        <a:p>
          <a:pPr marL="171450" lvl="1" indent="-171450" algn="l" defTabSz="711200">
            <a:lnSpc>
              <a:spcPct val="90000"/>
            </a:lnSpc>
            <a:spcBef>
              <a:spcPct val="0"/>
            </a:spcBef>
            <a:spcAft>
              <a:spcPct val="15000"/>
            </a:spcAft>
            <a:buChar char="••"/>
          </a:pPr>
          <a:r>
            <a:rPr kumimoji="1" lang="pt-BR" altLang="ja-JP" sz="1600" kern="1200" dirty="0" err="1" smtClean="0"/>
            <a:t>Support</a:t>
          </a:r>
          <a:r>
            <a:rPr kumimoji="1" lang="pt-BR" altLang="ja-JP" sz="1600" kern="1200" dirty="0" smtClean="0"/>
            <a:t> for </a:t>
          </a:r>
          <a:r>
            <a:rPr kumimoji="1" lang="pt-BR" altLang="ja-JP" sz="1600" kern="1200" dirty="0" err="1" smtClean="0"/>
            <a:t>needs</a:t>
          </a:r>
          <a:r>
            <a:rPr kumimoji="1" lang="pt-BR" altLang="ja-JP" sz="1600" kern="1200" dirty="0" smtClean="0"/>
            <a:t> </a:t>
          </a:r>
          <a:r>
            <a:rPr kumimoji="1" lang="pt-BR" altLang="ja-JP" sz="1600" kern="1200" dirty="0" err="1" smtClean="0"/>
            <a:t>of</a:t>
          </a:r>
          <a:r>
            <a:rPr kumimoji="1" lang="pt-BR" altLang="ja-JP" sz="1600" kern="1200" dirty="0" smtClean="0"/>
            <a:t> </a:t>
          </a:r>
          <a:r>
            <a:rPr kumimoji="1" lang="pt-BR" altLang="ja-JP" sz="1600" kern="1200" dirty="0" err="1" smtClean="0"/>
            <a:t>Japanese</a:t>
          </a:r>
          <a:r>
            <a:rPr kumimoji="1" lang="pt-BR" altLang="ja-JP" sz="1600" kern="1200" dirty="0" smtClean="0"/>
            <a:t> </a:t>
          </a:r>
          <a:r>
            <a:rPr kumimoji="1" lang="pt-BR" altLang="ja-JP" sz="1600" kern="1200" dirty="0" err="1" smtClean="0"/>
            <a:t>companies</a:t>
          </a:r>
          <a:r>
            <a:rPr kumimoji="1" lang="pt-BR" altLang="ja-JP" sz="1600" kern="1200" dirty="0" smtClean="0"/>
            <a:t> </a:t>
          </a:r>
          <a:endParaRPr kumimoji="1" lang="ja-JP" altLang="en-US" sz="1400" kern="1200" dirty="0" smtClean="0"/>
        </a:p>
      </dsp:txBody>
      <dsp:txXfrm>
        <a:off x="3322759" y="547164"/>
        <a:ext cx="2324643" cy="1068112"/>
      </dsp:txXfrm>
    </dsp:sp>
    <dsp:sp modelId="{EA6D14B9-E79A-46EB-88F0-7BE7243AB008}">
      <dsp:nvSpPr>
        <dsp:cNvPr id="0" name=""/>
        <dsp:cNvSpPr/>
      </dsp:nvSpPr>
      <dsp:spPr>
        <a:xfrm>
          <a:off x="0" y="2965381"/>
          <a:ext cx="3244052" cy="1735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altLang="ja-JP" sz="3200" kern="1200" dirty="0" smtClean="0"/>
            <a:t>Japanese Startups in  Japan</a:t>
          </a:r>
          <a:endParaRPr kumimoji="1" lang="ja-JP" altLang="en-US" sz="3200" kern="1200" dirty="0"/>
        </a:p>
      </dsp:txBody>
      <dsp:txXfrm>
        <a:off x="84738" y="3050119"/>
        <a:ext cx="3074576" cy="1566393"/>
      </dsp:txXfrm>
    </dsp:sp>
    <dsp:sp modelId="{3160581B-7986-46AB-BB62-87F03F1571FA}">
      <dsp:nvSpPr>
        <dsp:cNvPr id="0" name=""/>
        <dsp:cNvSpPr/>
      </dsp:nvSpPr>
      <dsp:spPr>
        <a:xfrm>
          <a:off x="3297027" y="3002132"/>
          <a:ext cx="2941678" cy="157204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kumimoji="1" lang="pt-BR" altLang="ja-JP" sz="1800" kern="1200" dirty="0" err="1" smtClean="0">
              <a:solidFill>
                <a:prstClr val="black">
                  <a:hueOff val="0"/>
                  <a:satOff val="0"/>
                  <a:lumOff val="0"/>
                  <a:alphaOff val="0"/>
                </a:prstClr>
              </a:solidFill>
              <a:latin typeface="Calibri"/>
              <a:ea typeface="ＭＳ Ｐゴシック" panose="020B0600070205080204" pitchFamily="34" charset="-128"/>
              <a:cs typeface="+mn-cs"/>
            </a:rPr>
            <a:t>Provision</a:t>
          </a:r>
          <a:r>
            <a:rPr kumimoji="1" lang="pt-BR" altLang="ja-JP" sz="1800" kern="1200" dirty="0" smtClean="0">
              <a:solidFill>
                <a:prstClr val="black">
                  <a:hueOff val="0"/>
                  <a:satOff val="0"/>
                  <a:lumOff val="0"/>
                  <a:alphaOff val="0"/>
                </a:prstClr>
              </a:solidFill>
              <a:latin typeface="Calibri"/>
              <a:ea typeface="ＭＳ Ｐゴシック" panose="020B0600070205080204" pitchFamily="34" charset="-128"/>
              <a:cs typeface="+mn-cs"/>
            </a:rPr>
            <a:t> </a:t>
          </a:r>
          <a:r>
            <a:rPr kumimoji="1" lang="pt-BR" altLang="ja-JP" sz="1800" kern="1200" dirty="0" err="1" smtClean="0">
              <a:solidFill>
                <a:prstClr val="black">
                  <a:hueOff val="0"/>
                  <a:satOff val="0"/>
                  <a:lumOff val="0"/>
                  <a:alphaOff val="0"/>
                </a:prstClr>
              </a:solidFill>
              <a:latin typeface="Calibri"/>
              <a:ea typeface="ＭＳ Ｐゴシック" panose="020B0600070205080204" pitchFamily="34" charset="-128"/>
              <a:cs typeface="+mn-cs"/>
            </a:rPr>
            <a:t>of</a:t>
          </a:r>
          <a:r>
            <a:rPr kumimoji="1" lang="pt-BR" altLang="ja-JP" sz="1800" kern="1200" dirty="0" smtClean="0">
              <a:solidFill>
                <a:prstClr val="black">
                  <a:hueOff val="0"/>
                  <a:satOff val="0"/>
                  <a:lumOff val="0"/>
                  <a:alphaOff val="0"/>
                </a:prstClr>
              </a:solidFill>
              <a:latin typeface="Calibri"/>
              <a:ea typeface="ＭＳ Ｐゴシック" panose="020B0600070205080204" pitchFamily="34" charset="-128"/>
              <a:cs typeface="+mn-cs"/>
            </a:rPr>
            <a:t> </a:t>
          </a:r>
          <a:r>
            <a:rPr kumimoji="1" lang="pt-BR" altLang="ja-JP" sz="1800" kern="1200" dirty="0" err="1" smtClean="0">
              <a:solidFill>
                <a:prstClr val="black">
                  <a:hueOff val="0"/>
                  <a:satOff val="0"/>
                  <a:lumOff val="0"/>
                  <a:alphaOff val="0"/>
                </a:prstClr>
              </a:solidFill>
              <a:latin typeface="Calibri"/>
              <a:ea typeface="ＭＳ Ｐゴシック" panose="020B0600070205080204" pitchFamily="34" charset="-128"/>
              <a:cs typeface="+mn-cs"/>
            </a:rPr>
            <a:t>information</a:t>
          </a:r>
          <a:endParaRPr kumimoji="1" lang="ja-JP" altLang="en-US" sz="1800" kern="1200" dirty="0"/>
        </a:p>
        <a:p>
          <a:pPr marL="171450" lvl="1" indent="-171450" algn="l" defTabSz="800100">
            <a:lnSpc>
              <a:spcPct val="90000"/>
            </a:lnSpc>
            <a:spcBef>
              <a:spcPct val="0"/>
            </a:spcBef>
            <a:spcAft>
              <a:spcPct val="15000"/>
            </a:spcAft>
            <a:buChar char="••"/>
          </a:pPr>
          <a:r>
            <a:rPr kumimoji="1" lang="pt-BR" altLang="ja-JP" sz="1800" kern="1200" dirty="0" smtClean="0"/>
            <a:t>Legal </a:t>
          </a:r>
          <a:r>
            <a:rPr kumimoji="1" lang="pt-BR" altLang="ja-JP" sz="1800" kern="1200" dirty="0" err="1" smtClean="0"/>
            <a:t>Support</a:t>
          </a:r>
          <a:r>
            <a:rPr kumimoji="1" lang="pt-BR" altLang="ja-JP" sz="1800" kern="1200" dirty="0" smtClean="0"/>
            <a:t>, </a:t>
          </a:r>
          <a:r>
            <a:rPr kumimoji="1" lang="pt-BR" altLang="ja-JP" sz="1800" kern="1200" dirty="0" err="1" smtClean="0"/>
            <a:t>Accounting</a:t>
          </a:r>
          <a:r>
            <a:rPr kumimoji="1" lang="pt-BR" altLang="ja-JP" sz="1800" kern="1200" dirty="0" smtClean="0"/>
            <a:t> etc.</a:t>
          </a:r>
          <a:endParaRPr kumimoji="1" lang="ja-JP" altLang="en-US" sz="1800" kern="1200" dirty="0"/>
        </a:p>
      </dsp:txBody>
      <dsp:txXfrm>
        <a:off x="3297027" y="3198638"/>
        <a:ext cx="2352161" cy="1179034"/>
      </dsp:txXfrm>
    </dsp:sp>
    <dsp:sp modelId="{CB7BB80A-E63E-4696-9264-F31988FFCFD3}">
      <dsp:nvSpPr>
        <dsp:cNvPr id="0" name=""/>
        <dsp:cNvSpPr/>
      </dsp:nvSpPr>
      <dsp:spPr>
        <a:xfrm>
          <a:off x="26092" y="375575"/>
          <a:ext cx="3296303" cy="1733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pt-BR" altLang="ja-JP" sz="3200" kern="1200" dirty="0" err="1" smtClean="0"/>
            <a:t>Japanese</a:t>
          </a:r>
          <a:r>
            <a:rPr kumimoji="1" lang="pt-BR" altLang="ja-JP" sz="3200" kern="1200" dirty="0" smtClean="0"/>
            <a:t> </a:t>
          </a:r>
          <a:r>
            <a:rPr kumimoji="1" lang="pt-BR" altLang="ja-JP" sz="3200" kern="1200" dirty="0" err="1" smtClean="0"/>
            <a:t>companies</a:t>
          </a:r>
          <a:r>
            <a:rPr kumimoji="1" lang="pt-BR" altLang="ja-JP" sz="3200" kern="1200" dirty="0" smtClean="0"/>
            <a:t> in </a:t>
          </a:r>
          <a:r>
            <a:rPr kumimoji="1" lang="pt-BR" altLang="ja-JP" sz="3200" kern="1200" dirty="0" err="1" smtClean="0"/>
            <a:t>Brazil</a:t>
          </a:r>
          <a:endParaRPr kumimoji="1" lang="ja-JP" altLang="en-US" sz="3200" kern="1200" dirty="0"/>
        </a:p>
      </dsp:txBody>
      <dsp:txXfrm>
        <a:off x="110724" y="460207"/>
        <a:ext cx="3127039" cy="15644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30"/>
          </a:xfrm>
          <a:prstGeom prst="rect">
            <a:avLst/>
          </a:prstGeom>
        </p:spPr>
        <p:txBody>
          <a:bodyPr vert="horz" lIns="90750" tIns="45376" rIns="90750" bIns="45376" rtlCol="0"/>
          <a:lstStyle>
            <a:lvl1pPr algn="l">
              <a:defRPr sz="1200"/>
            </a:lvl1pPr>
          </a:lstStyle>
          <a:p>
            <a:endParaRPr lang="en-US"/>
          </a:p>
        </p:txBody>
      </p:sp>
      <p:sp>
        <p:nvSpPr>
          <p:cNvPr id="3" name="日付プレースホルダー 2"/>
          <p:cNvSpPr>
            <a:spLocks noGrp="1"/>
          </p:cNvSpPr>
          <p:nvPr>
            <p:ph type="dt" sz="quarter" idx="1"/>
          </p:nvPr>
        </p:nvSpPr>
        <p:spPr>
          <a:xfrm>
            <a:off x="3815374" y="2"/>
            <a:ext cx="2918831" cy="495030"/>
          </a:xfrm>
          <a:prstGeom prst="rect">
            <a:avLst/>
          </a:prstGeom>
        </p:spPr>
        <p:txBody>
          <a:bodyPr vert="horz" lIns="90750" tIns="45376" rIns="90750" bIns="45376" rtlCol="0"/>
          <a:lstStyle>
            <a:lvl1pPr algn="r">
              <a:defRPr sz="1200"/>
            </a:lvl1pPr>
          </a:lstStyle>
          <a:p>
            <a:fld id="{91E86968-808C-4CEE-97A6-C561F7BA2438}" type="datetimeFigureOut">
              <a:rPr lang="en-US" smtClean="0"/>
              <a:t>12/1/2020</a:t>
            </a:fld>
            <a:endParaRPr lang="en-US"/>
          </a:p>
        </p:txBody>
      </p:sp>
      <p:sp>
        <p:nvSpPr>
          <p:cNvPr id="4" name="フッター プレースホルダー 3"/>
          <p:cNvSpPr>
            <a:spLocks noGrp="1"/>
          </p:cNvSpPr>
          <p:nvPr>
            <p:ph type="ftr" sz="quarter" idx="2"/>
          </p:nvPr>
        </p:nvSpPr>
        <p:spPr>
          <a:xfrm>
            <a:off x="0" y="9371287"/>
            <a:ext cx="2918831" cy="495029"/>
          </a:xfrm>
          <a:prstGeom prst="rect">
            <a:avLst/>
          </a:prstGeom>
        </p:spPr>
        <p:txBody>
          <a:bodyPr vert="horz" lIns="90750" tIns="45376" rIns="90750" bIns="45376"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15374" y="9371287"/>
            <a:ext cx="2918831" cy="495029"/>
          </a:xfrm>
          <a:prstGeom prst="rect">
            <a:avLst/>
          </a:prstGeom>
        </p:spPr>
        <p:txBody>
          <a:bodyPr vert="horz" lIns="90750" tIns="45376" rIns="90750" bIns="45376" rtlCol="0" anchor="b"/>
          <a:lstStyle>
            <a:lvl1pPr algn="r">
              <a:defRPr sz="1200"/>
            </a:lvl1pPr>
          </a:lstStyle>
          <a:p>
            <a:fld id="{CC84E5A7-0EB4-4BD1-B25E-6C5F2B7F2AD7}" type="slidenum">
              <a:rPr lang="en-US" smtClean="0"/>
              <a:t>‹#›</a:t>
            </a:fld>
            <a:endParaRPr lang="en-US"/>
          </a:p>
        </p:txBody>
      </p:sp>
    </p:spTree>
    <p:extLst>
      <p:ext uri="{BB962C8B-B14F-4D97-AF65-F5344CB8AC3E}">
        <p14:creationId xmlns:p14="http://schemas.microsoft.com/office/powerpoint/2010/main" val="285567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30"/>
          </a:xfrm>
          <a:prstGeom prst="rect">
            <a:avLst/>
          </a:prstGeom>
        </p:spPr>
        <p:txBody>
          <a:bodyPr vert="horz" lIns="90750" tIns="45376" rIns="90750" bIns="45376" rtlCol="0"/>
          <a:lstStyle>
            <a:lvl1pPr algn="l">
              <a:defRPr sz="1200"/>
            </a:lvl1pPr>
          </a:lstStyle>
          <a:p>
            <a:endParaRPr lang="en-US"/>
          </a:p>
        </p:txBody>
      </p:sp>
      <p:sp>
        <p:nvSpPr>
          <p:cNvPr id="3" name="日付プレースホルダー 2"/>
          <p:cNvSpPr>
            <a:spLocks noGrp="1"/>
          </p:cNvSpPr>
          <p:nvPr>
            <p:ph type="dt" idx="1"/>
          </p:nvPr>
        </p:nvSpPr>
        <p:spPr>
          <a:xfrm>
            <a:off x="3815374" y="2"/>
            <a:ext cx="2918831" cy="495030"/>
          </a:xfrm>
          <a:prstGeom prst="rect">
            <a:avLst/>
          </a:prstGeom>
        </p:spPr>
        <p:txBody>
          <a:bodyPr vert="horz" lIns="90750" tIns="45376" rIns="90750" bIns="45376" rtlCol="0"/>
          <a:lstStyle>
            <a:lvl1pPr algn="r">
              <a:defRPr sz="1200"/>
            </a:lvl1pPr>
          </a:lstStyle>
          <a:p>
            <a:fld id="{E17C087C-71E8-4451-A7AD-8DEE326A2F60}" type="datetimeFigureOut">
              <a:rPr lang="en-US" smtClean="0"/>
              <a:t>12/1/2020</a:t>
            </a:fld>
            <a:endParaRPr 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0" tIns="45376" rIns="90750" bIns="45376" rtlCol="0" anchor="ctr"/>
          <a:lstStyle/>
          <a:p>
            <a:endParaRPr 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750" tIns="45376" rIns="90750" bIns="45376"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9371287"/>
            <a:ext cx="2918831" cy="495029"/>
          </a:xfrm>
          <a:prstGeom prst="rect">
            <a:avLst/>
          </a:prstGeom>
        </p:spPr>
        <p:txBody>
          <a:bodyPr vert="horz" lIns="90750" tIns="45376" rIns="90750" bIns="45376"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15374" y="9371287"/>
            <a:ext cx="2918831" cy="495029"/>
          </a:xfrm>
          <a:prstGeom prst="rect">
            <a:avLst/>
          </a:prstGeom>
        </p:spPr>
        <p:txBody>
          <a:bodyPr vert="horz" lIns="90750" tIns="45376" rIns="90750" bIns="45376" rtlCol="0" anchor="b"/>
          <a:lstStyle>
            <a:lvl1pPr algn="r">
              <a:defRPr sz="1200"/>
            </a:lvl1pPr>
          </a:lstStyle>
          <a:p>
            <a:fld id="{15D91F12-F484-45BC-A762-C534E4F75942}" type="slidenum">
              <a:rPr lang="en-US" smtClean="0"/>
              <a:t>‹#›</a:t>
            </a:fld>
            <a:endParaRPr lang="en-US"/>
          </a:p>
        </p:txBody>
      </p:sp>
    </p:spTree>
    <p:extLst>
      <p:ext uri="{BB962C8B-B14F-4D97-AF65-F5344CB8AC3E}">
        <p14:creationId xmlns:p14="http://schemas.microsoft.com/office/powerpoint/2010/main" val="170730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200" dirty="0" smtClean="0">
                <a:solidFill>
                  <a:schemeClr val="tx1"/>
                </a:solidFill>
                <a:effectLst/>
                <a:latin typeface="+mn-lt"/>
                <a:ea typeface="+mn-ea"/>
                <a:cs typeface="+mn-cs"/>
              </a:rPr>
              <a:t>只今ご紹介に預かりました、ブラジル日本商工会議所の会頭を務めております、双日ブラジルの村田で御座います。本日は日伯経済活動の現状と課題、また当所が本年度中心的に取り組んで参りました、イノベーションと中小企業の誘致について発表させて頂きます。</a:t>
            </a:r>
            <a:endParaRPr lang="ja-JP" altLang="ja-JP" dirty="0" smtClean="0">
              <a:effectLst/>
            </a:endParaRPr>
          </a:p>
          <a:p>
            <a:endParaRPr lang="en-US" dirty="0"/>
          </a:p>
        </p:txBody>
      </p:sp>
      <p:sp>
        <p:nvSpPr>
          <p:cNvPr id="4" name="スライド番号プレースホルダー 3"/>
          <p:cNvSpPr>
            <a:spLocks noGrp="1"/>
          </p:cNvSpPr>
          <p:nvPr>
            <p:ph type="sldNum" sz="quarter" idx="10"/>
          </p:nvPr>
        </p:nvSpPr>
        <p:spPr/>
        <p:txBody>
          <a:bodyPr/>
          <a:lstStyle/>
          <a:p>
            <a:fld id="{15D91F12-F484-45BC-A762-C534E4F75942}" type="slidenum">
              <a:rPr lang="en-US" smtClean="0"/>
              <a:t>1</a:t>
            </a:fld>
            <a:endParaRPr lang="en-US"/>
          </a:p>
        </p:txBody>
      </p:sp>
    </p:spTree>
    <p:extLst>
      <p:ext uri="{BB962C8B-B14F-4D97-AF65-F5344CB8AC3E}">
        <p14:creationId xmlns:p14="http://schemas.microsoft.com/office/powerpoint/2010/main" val="266177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smtClean="0">
                <a:solidFill>
                  <a:schemeClr val="tx1"/>
                </a:solidFill>
                <a:effectLst/>
                <a:latin typeface="+mn-lt"/>
                <a:ea typeface="+mn-ea"/>
                <a:cs typeface="+mn-cs"/>
              </a:rPr>
              <a:t>日伯経済関係の強化は我々会議所の重要なミッションの</a:t>
            </a:r>
            <a:r>
              <a:rPr lang="en-US" altLang="ja-JP" sz="1200" kern="1200" dirty="0" smtClean="0">
                <a:solidFill>
                  <a:schemeClr val="tx1"/>
                </a:solidFill>
                <a:effectLst/>
                <a:latin typeface="+mn-lt"/>
                <a:ea typeface="+mn-ea"/>
                <a:cs typeface="+mn-cs"/>
              </a:rPr>
              <a:t>1</a:t>
            </a:r>
            <a:r>
              <a:rPr lang="ja-JP" altLang="ja-JP" sz="1200" kern="1200" dirty="0" smtClean="0">
                <a:solidFill>
                  <a:schemeClr val="tx1"/>
                </a:solidFill>
                <a:effectLst/>
                <a:latin typeface="+mn-lt"/>
                <a:ea typeface="+mn-ea"/>
                <a:cs typeface="+mn-cs"/>
              </a:rPr>
              <a:t>つです。会議所としては、貿易の自由化に留まらず、日本とブラジルの間でヒト・モノ・カネの往来を増やすビジネスインフラとして機能する</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の必要性を発信してきました。この一環で、会議所の</a:t>
            </a:r>
            <a:r>
              <a:rPr lang="en-US" altLang="ja-JP" sz="1200" kern="1200" dirty="0" smtClean="0">
                <a:solidFill>
                  <a:schemeClr val="tx1"/>
                </a:solidFill>
                <a:effectLst/>
                <a:latin typeface="+mn-lt"/>
                <a:ea typeface="+mn-ea"/>
                <a:cs typeface="+mn-cs"/>
              </a:rPr>
              <a:t>3</a:t>
            </a:r>
            <a:r>
              <a:rPr lang="ja-JP" altLang="ja-JP" sz="1200" kern="1200" dirty="0" err="1" smtClean="0">
                <a:solidFill>
                  <a:schemeClr val="tx1"/>
                </a:solidFill>
                <a:effectLst/>
                <a:latin typeface="+mn-lt"/>
                <a:ea typeface="+mn-ea"/>
                <a:cs typeface="+mn-cs"/>
              </a:rPr>
              <a:t>つの</a:t>
            </a:r>
            <a:r>
              <a:rPr lang="ja-JP" altLang="ja-JP" sz="1200" kern="1200" dirty="0" smtClean="0">
                <a:solidFill>
                  <a:schemeClr val="tx1"/>
                </a:solidFill>
                <a:effectLst/>
                <a:latin typeface="+mn-lt"/>
                <a:ea typeface="+mn-ea"/>
                <a:cs typeface="+mn-cs"/>
              </a:rPr>
              <a:t>委員会が共同で</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タスクフォースを</a:t>
            </a:r>
            <a:r>
              <a:rPr lang="en-US" altLang="ja-JP" sz="1200" kern="1200" dirty="0" smtClean="0">
                <a:solidFill>
                  <a:schemeClr val="tx1"/>
                </a:solidFill>
                <a:effectLst/>
                <a:latin typeface="+mn-lt"/>
                <a:ea typeface="+mn-ea"/>
                <a:cs typeface="+mn-cs"/>
              </a:rPr>
              <a:t>2018</a:t>
            </a:r>
            <a:r>
              <a:rPr lang="ja-JP" altLang="ja-JP" sz="1200" kern="1200" dirty="0" smtClean="0">
                <a:solidFill>
                  <a:schemeClr val="tx1"/>
                </a:solidFill>
                <a:effectLst/>
                <a:latin typeface="+mn-lt"/>
                <a:ea typeface="+mn-ea"/>
                <a:cs typeface="+mn-cs"/>
              </a:rPr>
              <a:t>年に立ち上げ、これまでに</a:t>
            </a:r>
            <a:r>
              <a:rPr lang="en-US" altLang="ja-JP" sz="1200" kern="1200" dirty="0" smtClean="0">
                <a:solidFill>
                  <a:schemeClr val="tx1"/>
                </a:solidFill>
                <a:effectLst/>
                <a:latin typeface="+mn-lt"/>
                <a:ea typeface="+mn-ea"/>
                <a:cs typeface="+mn-cs"/>
              </a:rPr>
              <a:t>8</a:t>
            </a:r>
            <a:r>
              <a:rPr lang="ja-JP" altLang="ja-JP" sz="1200" kern="1200" dirty="0" smtClean="0">
                <a:solidFill>
                  <a:schemeClr val="tx1"/>
                </a:solidFill>
                <a:effectLst/>
                <a:latin typeface="+mn-lt"/>
                <a:ea typeface="+mn-ea"/>
                <a:cs typeface="+mn-cs"/>
              </a:rPr>
              <a:t>回の</a:t>
            </a:r>
            <a:r>
              <a:rPr lang="en-US" altLang="ja-JP" sz="1200" kern="1200" dirty="0" smtClean="0">
                <a:solidFill>
                  <a:schemeClr val="tx1"/>
                </a:solidFill>
                <a:effectLst/>
                <a:latin typeface="+mn-lt"/>
                <a:ea typeface="+mn-ea"/>
                <a:cs typeface="+mn-cs"/>
              </a:rPr>
              <a:t>Workshop</a:t>
            </a:r>
            <a:r>
              <a:rPr lang="ja-JP" altLang="ja-JP" sz="1200" kern="1200" dirty="0" smtClean="0">
                <a:solidFill>
                  <a:schemeClr val="tx1"/>
                </a:solidFill>
                <a:effectLst/>
                <a:latin typeface="+mn-lt"/>
                <a:ea typeface="+mn-ea"/>
                <a:cs typeface="+mn-cs"/>
              </a:rPr>
              <a:t>の実施を通じて会議所メンバーの</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に関する理解の向上や情報共有・交換を行ってきました。また、メルコスル全域に事業を展開する日本企業を対象とした</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に関する意識調査も実施し、</a:t>
            </a:r>
            <a:r>
              <a:rPr lang="en-US" altLang="ja-JP" sz="1200" kern="1200" dirty="0" smtClean="0">
                <a:solidFill>
                  <a:schemeClr val="tx1"/>
                </a:solidFill>
                <a:effectLst/>
                <a:latin typeface="+mn-lt"/>
                <a:ea typeface="+mn-ea"/>
                <a:cs typeface="+mn-cs"/>
              </a:rPr>
              <a:t>EPA</a:t>
            </a:r>
            <a:r>
              <a:rPr lang="ja-JP" altLang="ja-JP" sz="1200" kern="1200" dirty="0" err="1" smtClean="0">
                <a:solidFill>
                  <a:schemeClr val="tx1"/>
                </a:solidFill>
                <a:effectLst/>
                <a:latin typeface="+mn-lt"/>
                <a:ea typeface="+mn-ea"/>
                <a:cs typeface="+mn-cs"/>
              </a:rPr>
              <a:t>への</a:t>
            </a:r>
            <a:r>
              <a:rPr lang="ja-JP" altLang="ja-JP" sz="1200" kern="1200" dirty="0" smtClean="0">
                <a:solidFill>
                  <a:schemeClr val="tx1"/>
                </a:solidFill>
                <a:effectLst/>
                <a:latin typeface="+mn-lt"/>
                <a:ea typeface="+mn-ea"/>
                <a:cs typeface="+mn-cs"/>
              </a:rPr>
              <a:t>日本企業の大きな期待や要望を取り纏め、政府側と共有してきました。</a:t>
            </a:r>
            <a:endParaRPr lang="ja-JP" altLang="ja-JP" dirty="0" smtClean="0">
              <a:effectLst/>
            </a:endParaRPr>
          </a:p>
          <a:p>
            <a:r>
              <a:rPr lang="en-US" altLang="ja-JP" sz="1200" kern="1200" dirty="0" smtClean="0">
                <a:solidFill>
                  <a:schemeClr val="tx1"/>
                </a:solidFill>
                <a:effectLst/>
                <a:latin typeface="+mn-lt"/>
                <a:ea typeface="+mn-ea"/>
                <a:cs typeface="+mn-cs"/>
              </a:rPr>
              <a:t> </a:t>
            </a:r>
            <a:endParaRPr lang="ja-JP" altLang="ja-JP" dirty="0" smtClean="0">
              <a:effectLst/>
            </a:endParaRPr>
          </a:p>
          <a:p>
            <a:r>
              <a:rPr lang="ja-JP" altLang="ja-JP" sz="1200" kern="1200" dirty="0" smtClean="0">
                <a:solidFill>
                  <a:schemeClr val="tx1"/>
                </a:solidFill>
                <a:effectLst/>
                <a:latin typeface="+mn-lt"/>
                <a:ea typeface="+mn-ea"/>
                <a:cs typeface="+mn-cs"/>
              </a:rPr>
              <a:t>ご存じのように、日伯間では毎年、両国の経済界が合同で主催する日伯経済合同委員会の会合や、日伯ビジネス界を代表する賢人が集まって政府への提言書を作成する賢人会議が開催されています。中でも今年の第</a:t>
            </a:r>
            <a:r>
              <a:rPr lang="en-US" altLang="ja-JP" sz="1200" kern="1200" dirty="0" smtClean="0">
                <a:solidFill>
                  <a:schemeClr val="tx1"/>
                </a:solidFill>
                <a:effectLst/>
                <a:latin typeface="+mn-lt"/>
                <a:ea typeface="+mn-ea"/>
                <a:cs typeface="+mn-cs"/>
              </a:rPr>
              <a:t>22</a:t>
            </a:r>
            <a:r>
              <a:rPr lang="ja-JP" altLang="ja-JP" sz="1200" kern="1200" dirty="0" smtClean="0">
                <a:solidFill>
                  <a:schemeClr val="tx1"/>
                </a:solidFill>
                <a:effectLst/>
                <a:latin typeface="+mn-lt"/>
                <a:ea typeface="+mn-ea"/>
                <a:cs typeface="+mn-cs"/>
              </a:rPr>
              <a:t>回日伯経済合同委員会は</a:t>
            </a:r>
            <a:r>
              <a:rPr lang="en-US" altLang="ja-JP" sz="1200" kern="1200" dirty="0" smtClean="0">
                <a:solidFill>
                  <a:schemeClr val="tx1"/>
                </a:solidFill>
                <a:effectLst/>
                <a:latin typeface="+mn-lt"/>
                <a:ea typeface="+mn-ea"/>
                <a:cs typeface="+mn-cs"/>
              </a:rPr>
              <a:t>7</a:t>
            </a:r>
            <a:r>
              <a:rPr lang="ja-JP" altLang="ja-JP" sz="1200" kern="1200" dirty="0" smtClean="0">
                <a:solidFill>
                  <a:schemeClr val="tx1"/>
                </a:solidFill>
                <a:effectLst/>
                <a:latin typeface="+mn-lt"/>
                <a:ea typeface="+mn-ea"/>
                <a:cs typeface="+mn-cs"/>
              </a:rPr>
              <a:t>月末に久しぶりにサンパウロ市の</a:t>
            </a:r>
            <a:r>
              <a:rPr lang="en-US" altLang="ja-JP" sz="1200" kern="1200" dirty="0" smtClean="0">
                <a:solidFill>
                  <a:schemeClr val="tx1"/>
                </a:solidFill>
                <a:effectLst/>
                <a:latin typeface="+mn-lt"/>
                <a:ea typeface="+mn-ea"/>
                <a:cs typeface="+mn-cs"/>
              </a:rPr>
              <a:t>FIESP</a:t>
            </a:r>
            <a:r>
              <a:rPr lang="ja-JP" altLang="ja-JP" sz="1200" kern="1200" dirty="0" smtClean="0">
                <a:solidFill>
                  <a:schemeClr val="tx1"/>
                </a:solidFill>
                <a:effectLst/>
                <a:latin typeface="+mn-lt"/>
                <a:ea typeface="+mn-ea"/>
                <a:cs typeface="+mn-cs"/>
              </a:rPr>
              <a:t>を会場として開催され、この場で、会議所も積極的に推進活動を行っている日メルコスル</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に向けた共同声明が採択されました。またその後の</a:t>
            </a:r>
            <a:r>
              <a:rPr lang="en-US" altLang="ja-JP" sz="1200" kern="1200" dirty="0" smtClean="0">
                <a:solidFill>
                  <a:schemeClr val="tx1"/>
                </a:solidFill>
                <a:effectLst/>
                <a:latin typeface="+mn-lt"/>
                <a:ea typeface="+mn-ea"/>
                <a:cs typeface="+mn-cs"/>
              </a:rPr>
              <a:t>11</a:t>
            </a:r>
            <a:r>
              <a:rPr lang="ja-JP" altLang="ja-JP" sz="1200" kern="1200" dirty="0" smtClean="0">
                <a:solidFill>
                  <a:schemeClr val="tx1"/>
                </a:solidFill>
                <a:effectLst/>
                <a:latin typeface="+mn-lt"/>
                <a:ea typeface="+mn-ea"/>
                <a:cs typeface="+mn-cs"/>
              </a:rPr>
              <a:t>月チリＡＰＥＣ後の安倍総理来伯をモメンタムとして、日メルコＥＰＡ推進の正式合意をキックオフする目標で活動を続けて参りました。しかしご存知のように、チリＡＰＥＣは市民の抗議デモにより中止となり、その結果として安倍総理の来伯も残念ながら叶わず、ＥＰＡキックオフのモメンタムを再度逃す形となりました。</a:t>
            </a:r>
            <a:endParaRPr lang="ja-JP" altLang="ja-JP" dirty="0" smtClean="0">
              <a:effectLst/>
            </a:endParaRPr>
          </a:p>
          <a:p>
            <a:r>
              <a:rPr lang="en-US" altLang="ja-JP" sz="1200" kern="1200" dirty="0" smtClean="0">
                <a:solidFill>
                  <a:schemeClr val="tx1"/>
                </a:solidFill>
                <a:effectLst/>
                <a:latin typeface="+mn-lt"/>
                <a:ea typeface="+mn-ea"/>
                <a:cs typeface="+mn-cs"/>
              </a:rPr>
              <a:t> </a:t>
            </a:r>
            <a:endParaRPr lang="ja-JP" altLang="ja-JP" dirty="0" smtClean="0">
              <a:effectLst/>
            </a:endParaRPr>
          </a:p>
          <a:p>
            <a:r>
              <a:rPr lang="ja-JP" altLang="ja-JP" sz="1200" kern="1200" dirty="0" smtClean="0">
                <a:solidFill>
                  <a:schemeClr val="tx1"/>
                </a:solidFill>
                <a:effectLst/>
                <a:latin typeface="+mn-lt"/>
                <a:ea typeface="+mn-ea"/>
                <a:cs typeface="+mn-cs"/>
              </a:rPr>
              <a:t>このように、商工会議所は経団連や日本商工会議所と連携し、</a:t>
            </a:r>
            <a:r>
              <a:rPr lang="pt-BR"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の旗振り役を務めて</a:t>
            </a:r>
            <a:r>
              <a:rPr lang="ja-JP" altLang="ja-JP" sz="1200" kern="1200" dirty="0" err="1" smtClean="0">
                <a:solidFill>
                  <a:schemeClr val="tx1"/>
                </a:solidFill>
                <a:effectLst/>
                <a:latin typeface="+mn-lt"/>
                <a:ea typeface="+mn-ea"/>
                <a:cs typeface="+mn-cs"/>
              </a:rPr>
              <a:t>まりま</a:t>
            </a:r>
            <a:r>
              <a:rPr lang="ja-JP" altLang="ja-JP" sz="1200" kern="1200" dirty="0" smtClean="0">
                <a:solidFill>
                  <a:schemeClr val="tx1"/>
                </a:solidFill>
                <a:effectLst/>
                <a:latin typeface="+mn-lt"/>
                <a:ea typeface="+mn-ea"/>
                <a:cs typeface="+mn-cs"/>
              </a:rPr>
              <a:t>したが、協定の締結は元来多くの時間と労力を要するものであり、引き続き我々商工会としては日本政府に対し粘り強く働きかけていく所存です。</a:t>
            </a:r>
            <a:endParaRPr lang="ja-JP" altLang="ja-JP" dirty="0" smtClean="0">
              <a:effectLst/>
            </a:endParaRPr>
          </a:p>
          <a:p>
            <a:endParaRPr lang="en-US" dirty="0"/>
          </a:p>
        </p:txBody>
      </p:sp>
      <p:sp>
        <p:nvSpPr>
          <p:cNvPr id="4" name="Slide Number Placeholder 3"/>
          <p:cNvSpPr>
            <a:spLocks noGrp="1"/>
          </p:cNvSpPr>
          <p:nvPr>
            <p:ph type="sldNum" sz="quarter" idx="10"/>
          </p:nvPr>
        </p:nvSpPr>
        <p:spPr/>
        <p:txBody>
          <a:bodyPr/>
          <a:lstStyle/>
          <a:p>
            <a:fld id="{AE20D6A6-891C-4050-9BAC-DD566438363A}" type="slidenum">
              <a:rPr lang="en-US" smtClean="0"/>
              <a:t>2</a:t>
            </a:fld>
            <a:endParaRPr lang="en-US"/>
          </a:p>
        </p:txBody>
      </p:sp>
    </p:spTree>
    <p:extLst>
      <p:ext uri="{BB962C8B-B14F-4D97-AF65-F5344CB8AC3E}">
        <p14:creationId xmlns:p14="http://schemas.microsoft.com/office/powerpoint/2010/main" val="72884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kern="1200" dirty="0" smtClean="0">
                <a:solidFill>
                  <a:schemeClr val="tx1"/>
                </a:solidFill>
                <a:effectLst/>
                <a:latin typeface="+mn-lt"/>
                <a:ea typeface="+mn-ea"/>
                <a:cs typeface="+mn-cs"/>
              </a:rPr>
              <a:t>また商工会議所メンバー企業がブラジルで事業を行うにあたり直面する各種の具体的な課題を解決するために政府と対話を実施する、政策対話活動も行っております。</a:t>
            </a:r>
          </a:p>
          <a:p>
            <a:r>
              <a:rPr lang="en-US" altLang="ja-JP" sz="1200" kern="1200" dirty="0" smtClean="0">
                <a:solidFill>
                  <a:schemeClr val="tx1"/>
                </a:solidFill>
                <a:effectLst/>
                <a:latin typeface="+mn-lt"/>
                <a:ea typeface="+mn-ea"/>
                <a:cs typeface="+mn-cs"/>
              </a:rPr>
              <a:t> </a:t>
            </a:r>
            <a:endParaRPr lang="ja-JP" altLang="ja-JP" sz="1200" kern="1200" dirty="0" smtClean="0">
              <a:solidFill>
                <a:schemeClr val="tx1"/>
              </a:solidFill>
              <a:effectLst/>
              <a:latin typeface="+mn-lt"/>
              <a:ea typeface="+mn-ea"/>
              <a:cs typeface="+mn-cs"/>
            </a:endParaRPr>
          </a:p>
          <a:p>
            <a:r>
              <a:rPr lang="ja-JP" altLang="ja-JP" sz="1200" kern="1200" dirty="0" smtClean="0">
                <a:solidFill>
                  <a:schemeClr val="tx1"/>
                </a:solidFill>
                <a:effectLst/>
                <a:latin typeface="+mn-lt"/>
                <a:ea typeface="+mn-ea"/>
                <a:cs typeface="+mn-cs"/>
              </a:rPr>
              <a:t>現在は、税と通関制度、労働制度、インフラ、産業競争力と中小企業の</a:t>
            </a:r>
            <a:r>
              <a:rPr lang="en-US" altLang="ja-JP" sz="1200" kern="1200" dirty="0" smtClean="0">
                <a:solidFill>
                  <a:schemeClr val="tx1"/>
                </a:solidFill>
                <a:effectLst/>
                <a:latin typeface="+mn-lt"/>
                <a:ea typeface="+mn-ea"/>
                <a:cs typeface="+mn-cs"/>
              </a:rPr>
              <a:t>4</a:t>
            </a:r>
            <a:r>
              <a:rPr lang="ja-JP" altLang="ja-JP" sz="1200" kern="1200" dirty="0" err="1" smtClean="0">
                <a:solidFill>
                  <a:schemeClr val="tx1"/>
                </a:solidFill>
                <a:effectLst/>
                <a:latin typeface="+mn-lt"/>
                <a:ea typeface="+mn-ea"/>
                <a:cs typeface="+mn-cs"/>
              </a:rPr>
              <a:t>つの</a:t>
            </a:r>
            <a:r>
              <a:rPr lang="en-US" altLang="ja-JP" sz="1200" kern="1200" dirty="0" smtClean="0">
                <a:solidFill>
                  <a:schemeClr val="tx1"/>
                </a:solidFill>
                <a:effectLst/>
                <a:latin typeface="+mn-lt"/>
                <a:ea typeface="+mn-ea"/>
                <a:cs typeface="+mn-cs"/>
              </a:rPr>
              <a:t>Working Group</a:t>
            </a:r>
            <a:r>
              <a:rPr lang="ja-JP" altLang="ja-JP" sz="1200" kern="1200" dirty="0" smtClean="0">
                <a:solidFill>
                  <a:schemeClr val="tx1"/>
                </a:solidFill>
                <a:effectLst/>
                <a:latin typeface="+mn-lt"/>
                <a:ea typeface="+mn-ea"/>
                <a:cs typeface="+mn-cs"/>
              </a:rPr>
              <a:t>が活動しており、これまで各</a:t>
            </a:r>
            <a:r>
              <a:rPr lang="en-US" altLang="ja-JP" sz="1200" kern="1200" dirty="0" smtClean="0">
                <a:solidFill>
                  <a:schemeClr val="tx1"/>
                </a:solidFill>
                <a:effectLst/>
                <a:latin typeface="+mn-lt"/>
                <a:ea typeface="+mn-ea"/>
                <a:cs typeface="+mn-cs"/>
              </a:rPr>
              <a:t>Working Group</a:t>
            </a:r>
            <a:r>
              <a:rPr lang="ja-JP" altLang="ja-JP" sz="1200" kern="1200" dirty="0" err="1" smtClean="0">
                <a:solidFill>
                  <a:schemeClr val="tx1"/>
                </a:solidFill>
                <a:effectLst/>
                <a:latin typeface="+mn-lt"/>
                <a:ea typeface="+mn-ea"/>
                <a:cs typeface="+mn-cs"/>
              </a:rPr>
              <a:t>での</a:t>
            </a:r>
            <a:r>
              <a:rPr lang="ja-JP" altLang="ja-JP" sz="1200" kern="1200" dirty="0" smtClean="0">
                <a:solidFill>
                  <a:schemeClr val="tx1"/>
                </a:solidFill>
                <a:effectLst/>
                <a:latin typeface="+mn-lt"/>
                <a:ea typeface="+mn-ea"/>
                <a:cs typeface="+mn-cs"/>
              </a:rPr>
              <a:t>議論や勉強会を通じて、日系企業がブラジルで事業を展開するにあたり改善してもらいたい点をリストアップしたプロポーザルを作成し、政府との対話を実施してきました。</a:t>
            </a:r>
          </a:p>
          <a:p>
            <a:r>
              <a:rPr lang="en-US" altLang="ja-JP" sz="1200" kern="1200" dirty="0" smtClean="0">
                <a:solidFill>
                  <a:schemeClr val="tx1"/>
                </a:solidFill>
                <a:effectLst/>
                <a:latin typeface="+mn-lt"/>
                <a:ea typeface="+mn-ea"/>
                <a:cs typeface="+mn-cs"/>
              </a:rPr>
              <a:t> </a:t>
            </a:r>
            <a:endParaRPr lang="ja-JP" altLang="ja-JP" sz="1200" kern="1200" dirty="0" smtClean="0">
              <a:solidFill>
                <a:schemeClr val="tx1"/>
              </a:solidFill>
              <a:effectLst/>
              <a:latin typeface="+mn-lt"/>
              <a:ea typeface="+mn-ea"/>
              <a:cs typeface="+mn-cs"/>
            </a:endParaRPr>
          </a:p>
          <a:p>
            <a:r>
              <a:rPr lang="ja-JP" altLang="ja-JP" sz="1200" kern="1200" dirty="0" smtClean="0">
                <a:solidFill>
                  <a:schemeClr val="tx1"/>
                </a:solidFill>
                <a:effectLst/>
                <a:latin typeface="+mn-lt"/>
                <a:ea typeface="+mn-ea"/>
                <a:cs typeface="+mn-cs"/>
              </a:rPr>
              <a:t>特に税と通関</a:t>
            </a:r>
            <a:r>
              <a:rPr lang="en-US" altLang="ja-JP" sz="1200" kern="1200" dirty="0" smtClean="0">
                <a:solidFill>
                  <a:schemeClr val="tx1"/>
                </a:solidFill>
                <a:effectLst/>
                <a:latin typeface="+mn-lt"/>
                <a:ea typeface="+mn-ea"/>
                <a:cs typeface="+mn-cs"/>
              </a:rPr>
              <a:t>Working Group</a:t>
            </a:r>
            <a:r>
              <a:rPr lang="ja-JP" altLang="ja-JP" sz="1200" kern="1200" dirty="0" smtClean="0">
                <a:solidFill>
                  <a:schemeClr val="tx1"/>
                </a:solidFill>
                <a:effectLst/>
                <a:latin typeface="+mn-lt"/>
                <a:ea typeface="+mn-ea"/>
                <a:cs typeface="+mn-cs"/>
              </a:rPr>
              <a:t>は</a:t>
            </a:r>
            <a:r>
              <a:rPr lang="en-US" altLang="ja-JP" sz="1200" kern="1200" dirty="0" smtClean="0">
                <a:solidFill>
                  <a:schemeClr val="tx1"/>
                </a:solidFill>
                <a:effectLst/>
                <a:latin typeface="+mn-lt"/>
                <a:ea typeface="+mn-ea"/>
                <a:cs typeface="+mn-cs"/>
              </a:rPr>
              <a:t>7</a:t>
            </a:r>
            <a:r>
              <a:rPr lang="ja-JP" altLang="ja-JP" sz="1200" kern="1200" dirty="0" smtClean="0">
                <a:solidFill>
                  <a:schemeClr val="tx1"/>
                </a:solidFill>
                <a:effectLst/>
                <a:latin typeface="+mn-lt"/>
                <a:ea typeface="+mn-ea"/>
                <a:cs typeface="+mn-cs"/>
              </a:rPr>
              <a:t>月にブラジルで事業をもつ</a:t>
            </a:r>
            <a:r>
              <a:rPr lang="en-US" altLang="ja-JP" sz="1200" kern="1200" dirty="0" smtClean="0">
                <a:solidFill>
                  <a:schemeClr val="tx1"/>
                </a:solidFill>
                <a:effectLst/>
                <a:latin typeface="+mn-lt"/>
                <a:ea typeface="+mn-ea"/>
                <a:cs typeface="+mn-cs"/>
              </a:rPr>
              <a:t>74</a:t>
            </a:r>
            <a:r>
              <a:rPr lang="ja-JP" altLang="ja-JP" sz="1200" kern="1200" dirty="0" smtClean="0">
                <a:solidFill>
                  <a:schemeClr val="tx1"/>
                </a:solidFill>
                <a:effectLst/>
                <a:latin typeface="+mn-lt"/>
                <a:ea typeface="+mn-ea"/>
                <a:cs typeface="+mn-cs"/>
              </a:rPr>
              <a:t>の日系企業へのアンケート調査を実施し、ブラジルの税制度で特に改善が望まれる点についてプロポーザルを更新しました。細かい内容は省略いたしますが、現在、連邦政府が検討している税制改革の方向性と概ね整合性のとれた内容になっていると考えています。</a:t>
            </a:r>
            <a:r>
              <a:rPr lang="en-US" altLang="ja-JP" sz="1200" kern="1200" dirty="0" smtClean="0">
                <a:solidFill>
                  <a:schemeClr val="tx1"/>
                </a:solidFill>
                <a:effectLst/>
                <a:latin typeface="+mn-lt"/>
                <a:ea typeface="+mn-ea"/>
                <a:cs typeface="+mn-cs"/>
              </a:rPr>
              <a:t>8</a:t>
            </a:r>
            <a:r>
              <a:rPr lang="ja-JP" altLang="ja-JP" sz="1200" kern="1200" dirty="0" smtClean="0">
                <a:solidFill>
                  <a:schemeClr val="tx1"/>
                </a:solidFill>
                <a:effectLst/>
                <a:latin typeface="+mn-lt"/>
                <a:ea typeface="+mn-ea"/>
                <a:cs typeface="+mn-cs"/>
              </a:rPr>
              <a:t>月に開催された第</a:t>
            </a:r>
            <a:r>
              <a:rPr lang="en-US" altLang="ja-JP" sz="1200" kern="1200" dirty="0" smtClean="0">
                <a:solidFill>
                  <a:schemeClr val="tx1"/>
                </a:solidFill>
                <a:effectLst/>
                <a:latin typeface="+mn-lt"/>
                <a:ea typeface="+mn-ea"/>
                <a:cs typeface="+mn-cs"/>
              </a:rPr>
              <a:t>4</a:t>
            </a:r>
            <a:r>
              <a:rPr lang="ja-JP" altLang="ja-JP" sz="1200" kern="1200" dirty="0" smtClean="0">
                <a:solidFill>
                  <a:schemeClr val="tx1"/>
                </a:solidFill>
                <a:effectLst/>
                <a:latin typeface="+mn-lt"/>
                <a:ea typeface="+mn-ea"/>
                <a:cs typeface="+mn-cs"/>
              </a:rPr>
              <a:t>回日伯農業・食料対話においても、税制上の課題を懸念する日本企業の声を伝え、経済省貿易・国際担当次官から税制改革を喫緊の重要課題として取り組む新政権の方針が述べられました。</a:t>
            </a:r>
            <a:endParaRPr lang="ja-JP" altLang="ja-JP" dirty="0" smtClean="0">
              <a:effectLst/>
            </a:endParaRPr>
          </a:p>
          <a:p>
            <a:r>
              <a:rPr lang="en-US" altLang="ja-JP" sz="1200" kern="1200" dirty="0" smtClean="0">
                <a:solidFill>
                  <a:schemeClr val="tx1"/>
                </a:solidFill>
                <a:effectLst/>
                <a:latin typeface="+mn-lt"/>
                <a:ea typeface="+mn-ea"/>
                <a:cs typeface="+mn-cs"/>
              </a:rPr>
              <a:t> </a:t>
            </a:r>
            <a:endParaRPr lang="ja-JP" altLang="ja-JP" dirty="0" smtClean="0">
              <a:effectLst/>
            </a:endParaRPr>
          </a:p>
          <a:p>
            <a:r>
              <a:rPr lang="ja-JP" altLang="ja-JP" sz="1200" kern="1200" dirty="0" smtClean="0">
                <a:solidFill>
                  <a:schemeClr val="tx1"/>
                </a:solidFill>
                <a:effectLst/>
                <a:latin typeface="+mn-lt"/>
                <a:ea typeface="+mn-ea"/>
                <a:cs typeface="+mn-cs"/>
              </a:rPr>
              <a:t>また９月には、山田大使のご計らいで、税と通関</a:t>
            </a:r>
            <a:r>
              <a:rPr lang="en-US" altLang="ja-JP" sz="1200" kern="1200" dirty="0" smtClean="0">
                <a:solidFill>
                  <a:schemeClr val="tx1"/>
                </a:solidFill>
                <a:effectLst/>
                <a:latin typeface="+mn-lt"/>
                <a:ea typeface="+mn-ea"/>
                <a:cs typeface="+mn-cs"/>
              </a:rPr>
              <a:t>Working Group</a:t>
            </a:r>
            <a:r>
              <a:rPr lang="ja-JP" altLang="ja-JP" sz="1200" kern="1200" dirty="0" smtClean="0">
                <a:solidFill>
                  <a:schemeClr val="tx1"/>
                </a:solidFill>
                <a:effectLst/>
                <a:latin typeface="+mn-lt"/>
                <a:ea typeface="+mn-ea"/>
                <a:cs typeface="+mn-cs"/>
              </a:rPr>
              <a:t>のメンバーとブラジリアを訪問し、経済省の歳入担当次官とそのスタッフと面談を実施し、このプロポーザルに関し意見交換をしたところです。連邦政府の強いリーダーシップの下で、日系企業だけでなく広くブラジル企業や国民のベネフィットにつながる税制改革が実施されることを強く希望しております。</a:t>
            </a:r>
            <a:endParaRPr lang="ja-JP" altLang="ja-JP" dirty="0" smtClean="0">
              <a:effectLst/>
            </a:endParaRPr>
          </a:p>
          <a:p>
            <a:r>
              <a:rPr lang="en-US" altLang="ja-JP" sz="1200" kern="1200" dirty="0" smtClean="0">
                <a:solidFill>
                  <a:schemeClr val="tx1"/>
                </a:solidFill>
                <a:effectLst/>
                <a:latin typeface="+mn-lt"/>
                <a:ea typeface="+mn-ea"/>
                <a:cs typeface="+mn-cs"/>
              </a:rPr>
              <a:t> </a:t>
            </a:r>
            <a:endParaRPr lang="ja-JP" altLang="ja-JP" dirty="0" smtClean="0">
              <a:effectLst/>
            </a:endParaRPr>
          </a:p>
          <a:p>
            <a:r>
              <a:rPr lang="ja-JP" altLang="ja-JP" sz="1200" kern="1200" dirty="0" smtClean="0">
                <a:solidFill>
                  <a:schemeClr val="tx1"/>
                </a:solidFill>
                <a:effectLst/>
                <a:latin typeface="+mn-lt"/>
                <a:ea typeface="+mn-ea"/>
                <a:cs typeface="+mn-cs"/>
              </a:rPr>
              <a:t>また、同じく９月になりますが、産業競争力と中小企業育成政策に関して、会議所のメンバーと経済省の生産性・雇用・中小企業政策担当局長が面談を実施致しました。ここで、局長側からブラジルが優先分野としてどのような産業分野に注力しているのか</a:t>
            </a:r>
            <a:r>
              <a:rPr lang="ja-JP" altLang="ja-JP" sz="1200" kern="1200" dirty="0" err="1" smtClean="0">
                <a:solidFill>
                  <a:schemeClr val="tx1"/>
                </a:solidFill>
                <a:effectLst/>
                <a:latin typeface="+mn-lt"/>
                <a:ea typeface="+mn-ea"/>
                <a:cs typeface="+mn-cs"/>
              </a:rPr>
              <a:t>や</a:t>
            </a:r>
            <a:r>
              <a:rPr lang="ja-JP" altLang="ja-JP" sz="1200" kern="1200" dirty="0" smtClean="0">
                <a:solidFill>
                  <a:schemeClr val="tx1"/>
                </a:solidFill>
                <a:effectLst/>
                <a:latin typeface="+mn-lt"/>
                <a:ea typeface="+mn-ea"/>
                <a:cs typeface="+mn-cs"/>
              </a:rPr>
              <a:t>、ビジネスを促進するための規制緩和の努力について話を聞くとともに、雇用の創出や生産性向上の面で鍵となる中小企業育成について日本勢としてどのような協力ができるかについて議論がなされました。</a:t>
            </a:r>
            <a:endParaRPr lang="ja-JP" altLang="ja-JP" dirty="0" smtClean="0">
              <a:effectLst/>
            </a:endParaRPr>
          </a:p>
          <a:p>
            <a:r>
              <a:rPr lang="ja-JP" altLang="ja-JP" sz="1200" kern="1200" dirty="0" smtClean="0">
                <a:solidFill>
                  <a:schemeClr val="tx1"/>
                </a:solidFill>
                <a:effectLst/>
                <a:latin typeface="+mn-lt"/>
                <a:ea typeface="+mn-ea"/>
                <a:cs typeface="+mn-cs"/>
              </a:rPr>
              <a:t>日本からの技術力の高い中小企業のブラジルへの進出支援や、ブラジルの労働者のトレーニング等、お互いに</a:t>
            </a:r>
            <a:r>
              <a:rPr lang="en-US" altLang="ja-JP" sz="1200" kern="1200" dirty="0" smtClean="0">
                <a:solidFill>
                  <a:schemeClr val="tx1"/>
                </a:solidFill>
                <a:effectLst/>
                <a:latin typeface="+mn-lt"/>
                <a:ea typeface="+mn-ea"/>
                <a:cs typeface="+mn-cs"/>
              </a:rPr>
              <a:t>Win-Win</a:t>
            </a:r>
            <a:r>
              <a:rPr lang="ja-JP" altLang="ja-JP" sz="1200" kern="1200" dirty="0" smtClean="0">
                <a:solidFill>
                  <a:schemeClr val="tx1"/>
                </a:solidFill>
                <a:effectLst/>
                <a:latin typeface="+mn-lt"/>
                <a:ea typeface="+mn-ea"/>
                <a:cs typeface="+mn-cs"/>
              </a:rPr>
              <a:t>となる施策はいろいろ考えられると思います。</a:t>
            </a:r>
            <a:endParaRPr lang="en-US" dirty="0"/>
          </a:p>
        </p:txBody>
      </p:sp>
      <p:sp>
        <p:nvSpPr>
          <p:cNvPr id="4" name="スライド番号プレースホルダー 3"/>
          <p:cNvSpPr>
            <a:spLocks noGrp="1"/>
          </p:cNvSpPr>
          <p:nvPr>
            <p:ph type="sldNum" sz="quarter" idx="10"/>
          </p:nvPr>
        </p:nvSpPr>
        <p:spPr/>
        <p:txBody>
          <a:bodyPr/>
          <a:lstStyle/>
          <a:p>
            <a:fld id="{15D91F12-F484-45BC-A762-C534E4F75942}" type="slidenum">
              <a:rPr lang="en-US" smtClean="0"/>
              <a:t>3</a:t>
            </a:fld>
            <a:endParaRPr lang="en-US"/>
          </a:p>
        </p:txBody>
      </p:sp>
    </p:spTree>
    <p:extLst>
      <p:ext uri="{BB962C8B-B14F-4D97-AF65-F5344CB8AC3E}">
        <p14:creationId xmlns:p14="http://schemas.microsoft.com/office/powerpoint/2010/main" val="327160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15D91F12-F484-45BC-A762-C534E4F75942}" type="slidenum">
              <a:rPr lang="en-US" smtClean="0"/>
              <a:t>4</a:t>
            </a:fld>
            <a:endParaRPr lang="en-US"/>
          </a:p>
        </p:txBody>
      </p:sp>
    </p:spTree>
    <p:extLst>
      <p:ext uri="{BB962C8B-B14F-4D97-AF65-F5344CB8AC3E}">
        <p14:creationId xmlns:p14="http://schemas.microsoft.com/office/powerpoint/2010/main" val="276676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tx1"/>
                </a:solidFill>
                <a:effectLst/>
                <a:latin typeface="+mn-lt"/>
                <a:ea typeface="+mn-ea"/>
                <a:cs typeface="+mn-cs"/>
              </a:rPr>
              <a:t>10</a:t>
            </a:r>
            <a:r>
              <a:rPr lang="ja-JP" altLang="ja-JP" sz="1200" kern="1200" dirty="0" smtClean="0">
                <a:solidFill>
                  <a:schemeClr val="tx1"/>
                </a:solidFill>
                <a:effectLst/>
                <a:latin typeface="+mn-lt"/>
                <a:ea typeface="+mn-ea"/>
                <a:cs typeface="+mn-cs"/>
              </a:rPr>
              <a:t>月</a:t>
            </a:r>
            <a:r>
              <a:rPr lang="en-US" altLang="ja-JP" sz="1200" kern="1200" dirty="0" smtClean="0">
                <a:solidFill>
                  <a:schemeClr val="tx1"/>
                </a:solidFill>
                <a:effectLst/>
                <a:latin typeface="+mn-lt"/>
                <a:ea typeface="+mn-ea"/>
                <a:cs typeface="+mn-cs"/>
              </a:rPr>
              <a:t>17</a:t>
            </a:r>
            <a:r>
              <a:rPr lang="ja-JP" altLang="ja-JP" sz="1200" kern="1200" dirty="0" smtClean="0">
                <a:solidFill>
                  <a:schemeClr val="tx1"/>
                </a:solidFill>
                <a:effectLst/>
                <a:latin typeface="+mn-lt"/>
                <a:ea typeface="+mn-ea"/>
                <a:cs typeface="+mn-cs"/>
              </a:rPr>
              <a:t>日には、第</a:t>
            </a:r>
            <a:r>
              <a:rPr lang="en-US" altLang="ja-JP" sz="1200" kern="1200" dirty="0" smtClean="0">
                <a:solidFill>
                  <a:schemeClr val="tx1"/>
                </a:solidFill>
                <a:effectLst/>
                <a:latin typeface="+mn-lt"/>
                <a:ea typeface="+mn-ea"/>
                <a:cs typeface="+mn-cs"/>
              </a:rPr>
              <a:t>13</a:t>
            </a:r>
            <a:r>
              <a:rPr lang="ja-JP" altLang="ja-JP" sz="1200" kern="1200" dirty="0" smtClean="0">
                <a:solidFill>
                  <a:schemeClr val="tx1"/>
                </a:solidFill>
                <a:effectLst/>
                <a:latin typeface="+mn-lt"/>
                <a:ea typeface="+mn-ea"/>
                <a:cs typeface="+mn-cs"/>
              </a:rPr>
              <a:t>回日伯貿易投資促進・産業協力合同委員会がここジャパン・ハウスで開催されました。会議所がこれまで取り組んできたビジネス環境整備に向けた提言活動、主に課税分野や産業力強化・中小企業政策分野の説明や、日メルコスール</a:t>
            </a:r>
            <a:r>
              <a:rPr lang="en-US" altLang="ja-JP" sz="1200" kern="1200" dirty="0" smtClean="0">
                <a:solidFill>
                  <a:schemeClr val="tx1"/>
                </a:solidFill>
                <a:effectLst/>
                <a:latin typeface="+mn-lt"/>
                <a:ea typeface="+mn-ea"/>
                <a:cs typeface="+mn-cs"/>
              </a:rPr>
              <a:t>EPA</a:t>
            </a:r>
            <a:r>
              <a:rPr lang="ja-JP" altLang="ja-JP" sz="1200" kern="1200" dirty="0" smtClean="0">
                <a:solidFill>
                  <a:schemeClr val="tx1"/>
                </a:solidFill>
                <a:effectLst/>
                <a:latin typeface="+mn-lt"/>
                <a:ea typeface="+mn-ea"/>
                <a:cs typeface="+mn-cs"/>
              </a:rPr>
              <a:t>推進への取り組みなどについて改めて発表し、ブラジル政府との対話が行われました。この会合内で、ブラジル経済省生産性・雇用・競争力局次官から新政府の方針が明確に表明されています。ブラジルの諸制度改革による市場開放、競争力・ブラジルコストに関する法制化を推進、現状課題を通して障壁の改善を行なっていくことを重要テーマとして取り組んでいることが明確に述べられ、また最後には日伯連携の中で日本の高度技術も学んで行きたい、という心強い発言もありました。</a:t>
            </a:r>
            <a:endParaRPr lang="ja-JP" altLang="ja-JP" dirty="0" smtClean="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5D91F12-F484-45BC-A762-C534E4F75942}" type="slidenum">
              <a:rPr lang="en-US" smtClean="0"/>
              <a:t>5</a:t>
            </a:fld>
            <a:endParaRPr lang="en-US"/>
          </a:p>
        </p:txBody>
      </p:sp>
    </p:spTree>
    <p:extLst>
      <p:ext uri="{BB962C8B-B14F-4D97-AF65-F5344CB8AC3E}">
        <p14:creationId xmlns:p14="http://schemas.microsoft.com/office/powerpoint/2010/main" val="187998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7442" y="4658020"/>
            <a:ext cx="5339532" cy="4412860"/>
          </a:xfrm>
        </p:spPr>
        <p:txBody>
          <a:bodyPr/>
          <a:lstStyle/>
          <a:p>
            <a:r>
              <a:rPr lang="ja-JP" altLang="ja-JP" sz="1200" kern="1200" dirty="0" smtClean="0">
                <a:solidFill>
                  <a:schemeClr val="tx1"/>
                </a:solidFill>
                <a:effectLst/>
                <a:latin typeface="+mn-lt"/>
                <a:ea typeface="+mn-ea"/>
                <a:cs typeface="+mn-cs"/>
              </a:rPr>
              <a:t>先日の会議所の理事会でも承認が行われたばかりですが、</a:t>
            </a:r>
            <a:r>
              <a:rPr lang="en-US" altLang="ja-JP" sz="1200" kern="1200" dirty="0" smtClean="0">
                <a:solidFill>
                  <a:schemeClr val="tx1"/>
                </a:solidFill>
                <a:effectLst/>
                <a:latin typeface="+mn-lt"/>
                <a:ea typeface="+mn-ea"/>
                <a:cs typeface="+mn-cs"/>
              </a:rPr>
              <a:t>2020</a:t>
            </a:r>
            <a:r>
              <a:rPr lang="ja-JP" altLang="ja-JP" sz="1200" kern="1200" dirty="0" smtClean="0">
                <a:solidFill>
                  <a:schemeClr val="tx1"/>
                </a:solidFill>
                <a:effectLst/>
                <a:latin typeface="+mn-lt"/>
                <a:ea typeface="+mn-ea"/>
                <a:cs typeface="+mn-cs"/>
              </a:rPr>
              <a:t>年よりイノベーション・中小企業委員会が新たに発足致します。この２つのテーマは、日本企業の活動活性化やブラジルの産業競争力強化、日伯経済連携の強化に向けて喫緊の重要課題分野でもあり、その重要性を鑑み、「イノベーション・中小企業」委員会の設置を決定致しました。</a:t>
            </a:r>
          </a:p>
          <a:p>
            <a:r>
              <a:rPr lang="ja-JP" altLang="ja-JP" sz="1200" kern="1200" dirty="0" smtClean="0">
                <a:solidFill>
                  <a:schemeClr val="tx1"/>
                </a:solidFill>
                <a:effectLst/>
                <a:latin typeface="+mn-lt"/>
                <a:ea typeface="+mn-ea"/>
                <a:cs typeface="+mn-cs"/>
              </a:rPr>
              <a:t>今年初めに会議所内に既に設置していましたイノベーション研究会を今回委員会へ格上げし、また同時にイノベーション分野への取り組みも兼ねる形でこの委員会を発足致します。本日ご臨席のジェトロ様、ＪＩＣＡ様、ＪＢＩＣ様とも可能な限り協働する形で、この二つのテーマに取り組んで参る予定です。</a:t>
            </a:r>
          </a:p>
          <a:p>
            <a:r>
              <a:rPr lang="ja-JP" altLang="ja-JP" sz="1200" kern="1200" dirty="0" smtClean="0">
                <a:solidFill>
                  <a:schemeClr val="tx1"/>
                </a:solidFill>
                <a:effectLst/>
                <a:latin typeface="+mn-lt"/>
                <a:ea typeface="+mn-ea"/>
                <a:cs typeface="+mn-cs"/>
              </a:rPr>
              <a:t>中小企業が海外展開を検討、目指すにあたっての積極的な情報提供、ブラジル進出を支援するための情報提供やバックアップ、といった活動を目指して行きたいと考えております。また日本の中小企業の優れた技術や日本企業が誇る最先端技術を、ブラジルのイノベーション、スタートアップ分野とタイアップさせることで、日本とブラジル、双方のニーズがマッチした</a:t>
            </a:r>
            <a:r>
              <a:rPr lang="pt-BR" altLang="ja-JP" sz="1200" kern="1200" dirty="0" err="1" smtClean="0">
                <a:solidFill>
                  <a:schemeClr val="tx1"/>
                </a:solidFill>
                <a:effectLst/>
                <a:latin typeface="+mn-lt"/>
                <a:ea typeface="+mn-ea"/>
                <a:cs typeface="+mn-cs"/>
              </a:rPr>
              <a:t>Win-Win</a:t>
            </a:r>
            <a:r>
              <a:rPr lang="ja-JP" altLang="ja-JP" sz="1200" kern="1200" dirty="0" smtClean="0">
                <a:solidFill>
                  <a:schemeClr val="tx1"/>
                </a:solidFill>
                <a:effectLst/>
                <a:latin typeface="+mn-lt"/>
                <a:ea typeface="+mn-ea"/>
                <a:cs typeface="+mn-cs"/>
              </a:rPr>
              <a:t>の関係を築いていけるものと思っております。</a:t>
            </a:r>
          </a:p>
          <a:p>
            <a:r>
              <a:rPr lang="ja-JP" altLang="ja-JP" sz="1200" kern="1200" dirty="0" smtClean="0">
                <a:solidFill>
                  <a:schemeClr val="tx1"/>
                </a:solidFill>
                <a:effectLst/>
                <a:latin typeface="+mn-lt"/>
                <a:ea typeface="+mn-ea"/>
                <a:cs typeface="+mn-cs"/>
              </a:rPr>
              <a:t>来年</a:t>
            </a:r>
            <a:r>
              <a:rPr lang="pt-BR" altLang="ja-JP" sz="1200" kern="1200" dirty="0" smtClean="0">
                <a:solidFill>
                  <a:schemeClr val="tx1"/>
                </a:solidFill>
                <a:effectLst/>
                <a:latin typeface="+mn-lt"/>
                <a:ea typeface="+mn-ea"/>
                <a:cs typeface="+mn-cs"/>
              </a:rPr>
              <a:t>2020</a:t>
            </a:r>
            <a:r>
              <a:rPr lang="ja-JP" altLang="ja-JP" sz="1200" kern="1200" dirty="0" smtClean="0">
                <a:solidFill>
                  <a:schemeClr val="tx1"/>
                </a:solidFill>
                <a:effectLst/>
                <a:latin typeface="+mn-lt"/>
                <a:ea typeface="+mn-ea"/>
                <a:cs typeface="+mn-cs"/>
              </a:rPr>
              <a:t>年には当委員会が本格始動する予定です。日本企業のみならずブラジル地場企業、双方にきっと大きなメリットをもたらす取り組みであると考えておりますので、広くご理解ご協力下されば大変幸いで御座います。</a:t>
            </a:r>
          </a:p>
          <a:p>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JETRO </a:t>
            </a:r>
            <a:r>
              <a:rPr kumimoji="1" lang="en-US" altLang="ja-JP" dirty="0" err="1">
                <a:solidFill>
                  <a:schemeClr val="tx1"/>
                </a:solidFill>
              </a:rPr>
              <a:t>está</a:t>
            </a:r>
            <a:r>
              <a:rPr kumimoji="1" lang="en-US" altLang="ja-JP" dirty="0">
                <a:solidFill>
                  <a:schemeClr val="tx1"/>
                </a:solidFill>
              </a:rPr>
              <a:t> </a:t>
            </a:r>
            <a:r>
              <a:rPr kumimoji="1" lang="en-US" altLang="ja-JP" dirty="0" err="1">
                <a:solidFill>
                  <a:schemeClr val="tx1"/>
                </a:solidFill>
              </a:rPr>
              <a:t>promovendo</a:t>
            </a:r>
            <a:r>
              <a:rPr kumimoji="1" lang="en-US" altLang="ja-JP" dirty="0">
                <a:solidFill>
                  <a:schemeClr val="tx1"/>
                </a:solidFill>
              </a:rPr>
              <a:t> 2 </a:t>
            </a:r>
            <a:r>
              <a:rPr kumimoji="1" lang="en-US" altLang="ja-JP" dirty="0" err="1">
                <a:solidFill>
                  <a:schemeClr val="tx1"/>
                </a:solidFill>
              </a:rPr>
              <a:t>tipos</a:t>
            </a:r>
            <a:r>
              <a:rPr kumimoji="1" lang="en-US" altLang="ja-JP" dirty="0">
                <a:solidFill>
                  <a:schemeClr val="tx1"/>
                </a:solidFill>
              </a:rPr>
              <a:t> de </a:t>
            </a:r>
            <a:r>
              <a:rPr kumimoji="1" lang="en-US" altLang="ja-JP" dirty="0" err="1">
                <a:solidFill>
                  <a:schemeClr val="tx1"/>
                </a:solidFill>
              </a:rPr>
              <a:t>aborgadem</a:t>
            </a:r>
            <a:r>
              <a:rPr kumimoji="1" lang="en-US" altLang="ja-JP" dirty="0">
                <a:solidFill>
                  <a:schemeClr val="tx1"/>
                </a:solidFill>
              </a:rPr>
              <a:t>.</a:t>
            </a:r>
          </a:p>
          <a:p>
            <a:r>
              <a:rPr kumimoji="1" lang="en-US" altLang="ja-JP" dirty="0" err="1">
                <a:solidFill>
                  <a:schemeClr val="tx1"/>
                </a:solidFill>
              </a:rPr>
              <a:t>Primeiro</a:t>
            </a:r>
            <a:r>
              <a:rPr kumimoji="1" lang="en-US" altLang="ja-JP" dirty="0">
                <a:solidFill>
                  <a:schemeClr val="tx1"/>
                </a:solidFill>
              </a:rPr>
              <a:t> é que </a:t>
            </a:r>
            <a:r>
              <a:rPr kumimoji="1" lang="en-US" altLang="ja-JP" dirty="0" err="1">
                <a:solidFill>
                  <a:schemeClr val="tx1"/>
                </a:solidFill>
              </a:rPr>
              <a:t>abordagem</a:t>
            </a:r>
            <a:r>
              <a:rPr kumimoji="1" lang="en-US" altLang="ja-JP" dirty="0">
                <a:solidFill>
                  <a:schemeClr val="tx1"/>
                </a:solidFill>
              </a:rPr>
              <a:t> para startups </a:t>
            </a:r>
            <a:r>
              <a:rPr kumimoji="1" lang="en-US" altLang="ja-JP" dirty="0" err="1">
                <a:solidFill>
                  <a:schemeClr val="tx1"/>
                </a:solidFill>
              </a:rPr>
              <a:t>japonesas.O</a:t>
            </a:r>
            <a:r>
              <a:rPr kumimoji="1" lang="en-US" altLang="ja-JP" dirty="0">
                <a:solidFill>
                  <a:schemeClr val="tx1"/>
                </a:solidFill>
              </a:rPr>
              <a:t> que </a:t>
            </a:r>
            <a:r>
              <a:rPr kumimoji="1" lang="en-US" altLang="ja-JP" dirty="0" err="1">
                <a:solidFill>
                  <a:schemeClr val="tx1"/>
                </a:solidFill>
              </a:rPr>
              <a:t>nos</a:t>
            </a:r>
            <a:r>
              <a:rPr kumimoji="1" lang="en-US" altLang="ja-JP" dirty="0">
                <a:solidFill>
                  <a:schemeClr val="tx1"/>
                </a:solidFill>
              </a:rPr>
              <a:t> Podemos </a:t>
            </a:r>
            <a:r>
              <a:rPr kumimoji="1" lang="en-US" altLang="ja-JP" dirty="0" err="1">
                <a:solidFill>
                  <a:schemeClr val="tx1"/>
                </a:solidFill>
              </a:rPr>
              <a:t>fazer</a:t>
            </a:r>
            <a:r>
              <a:rPr kumimoji="1" lang="en-US" altLang="ja-JP" dirty="0">
                <a:solidFill>
                  <a:schemeClr val="tx1"/>
                </a:solidFill>
              </a:rPr>
              <a:t> é </a:t>
            </a:r>
            <a:r>
              <a:rPr kumimoji="1" lang="en-US" altLang="ja-JP" dirty="0" err="1">
                <a:solidFill>
                  <a:schemeClr val="tx1"/>
                </a:solidFill>
              </a:rPr>
              <a:t>que</a:t>
            </a:r>
            <a:r>
              <a:rPr kumimoji="1" lang="en-US" altLang="ja-JP" dirty="0">
                <a:solidFill>
                  <a:schemeClr val="tx1"/>
                </a:solidFill>
              </a:rPr>
              <a:t> </a:t>
            </a:r>
            <a:r>
              <a:rPr kumimoji="1" lang="en-US" altLang="ja-JP" dirty="0" err="1">
                <a:solidFill>
                  <a:schemeClr val="tx1"/>
                </a:solidFill>
              </a:rPr>
              <a:t>previsão</a:t>
            </a:r>
            <a:r>
              <a:rPr kumimoji="1" lang="en-US" altLang="ja-JP" dirty="0">
                <a:solidFill>
                  <a:schemeClr val="tx1"/>
                </a:solidFill>
              </a:rPr>
              <a:t> de </a:t>
            </a:r>
            <a:r>
              <a:rPr kumimoji="1" lang="en-US" altLang="ja-JP" dirty="0" err="1">
                <a:solidFill>
                  <a:schemeClr val="tx1"/>
                </a:solidFill>
              </a:rPr>
              <a:t>informação</a:t>
            </a:r>
            <a:r>
              <a:rPr kumimoji="1" lang="en-US" altLang="ja-JP" dirty="0">
                <a:solidFill>
                  <a:schemeClr val="tx1"/>
                </a:solidFill>
              </a:rPr>
              <a:t> para </a:t>
            </a:r>
            <a:r>
              <a:rPr kumimoji="1" lang="en-US" altLang="ja-JP" dirty="0" err="1">
                <a:solidFill>
                  <a:schemeClr val="tx1"/>
                </a:solidFill>
              </a:rPr>
              <a:t>aumentar</a:t>
            </a:r>
            <a:r>
              <a:rPr kumimoji="1" lang="en-US" altLang="ja-JP" dirty="0">
                <a:solidFill>
                  <a:schemeClr val="tx1"/>
                </a:solidFill>
              </a:rPr>
              <a:t> interesse </a:t>
            </a:r>
            <a:r>
              <a:rPr kumimoji="1" lang="en-US" altLang="ja-JP" dirty="0" err="1">
                <a:solidFill>
                  <a:schemeClr val="tx1"/>
                </a:solidFill>
              </a:rPr>
              <a:t>delas</a:t>
            </a:r>
            <a:r>
              <a:rPr kumimoji="1" lang="en-US" altLang="ja-JP" dirty="0">
                <a:solidFill>
                  <a:schemeClr val="tx1"/>
                </a:solidFill>
              </a:rPr>
              <a:t>.</a:t>
            </a:r>
          </a:p>
          <a:p>
            <a:r>
              <a:rPr kumimoji="1" lang="en-US" altLang="ja-JP" dirty="0">
                <a:solidFill>
                  <a:schemeClr val="tx1"/>
                </a:solidFill>
              </a:rPr>
              <a:t>E </a:t>
            </a:r>
            <a:r>
              <a:rPr kumimoji="1" lang="en-US" altLang="ja-JP" dirty="0" err="1">
                <a:solidFill>
                  <a:schemeClr val="tx1"/>
                </a:solidFill>
              </a:rPr>
              <a:t>nos</a:t>
            </a:r>
            <a:r>
              <a:rPr kumimoji="1" lang="en-US" altLang="ja-JP" dirty="0">
                <a:solidFill>
                  <a:schemeClr val="tx1"/>
                </a:solidFill>
              </a:rPr>
              <a:t> </a:t>
            </a:r>
            <a:r>
              <a:rPr kumimoji="1" lang="en-US" altLang="ja-JP" dirty="0" err="1">
                <a:solidFill>
                  <a:schemeClr val="tx1"/>
                </a:solidFill>
              </a:rPr>
              <a:t>jetro</a:t>
            </a:r>
            <a:r>
              <a:rPr kumimoji="1" lang="en-US" altLang="ja-JP" dirty="0">
                <a:solidFill>
                  <a:schemeClr val="tx1"/>
                </a:solidFill>
              </a:rPr>
              <a:t> </a:t>
            </a:r>
            <a:r>
              <a:rPr kumimoji="1" lang="en-US" altLang="ja-JP" dirty="0" err="1">
                <a:solidFill>
                  <a:schemeClr val="tx1"/>
                </a:solidFill>
              </a:rPr>
              <a:t>tem</a:t>
            </a:r>
            <a:r>
              <a:rPr kumimoji="1" lang="en-US" altLang="ja-JP" dirty="0">
                <a:solidFill>
                  <a:schemeClr val="tx1"/>
                </a:solidFill>
              </a:rPr>
              <a:t> </a:t>
            </a:r>
            <a:r>
              <a:rPr kumimoji="1" lang="en-US" altLang="ja-JP" dirty="0" err="1">
                <a:solidFill>
                  <a:schemeClr val="tx1"/>
                </a:solidFill>
              </a:rPr>
              <a:t>apoiando</a:t>
            </a:r>
            <a:r>
              <a:rPr kumimoji="1" lang="en-US" altLang="ja-JP" dirty="0">
                <a:solidFill>
                  <a:schemeClr val="tx1"/>
                </a:solidFill>
              </a:rPr>
              <a:t> </a:t>
            </a:r>
            <a:r>
              <a:rPr kumimoji="1" lang="en-US" altLang="ja-JP" dirty="0" err="1">
                <a:solidFill>
                  <a:schemeClr val="tx1"/>
                </a:solidFill>
              </a:rPr>
              <a:t>varias</a:t>
            </a:r>
            <a:r>
              <a:rPr kumimoji="1" lang="en-US" altLang="ja-JP" dirty="0">
                <a:solidFill>
                  <a:schemeClr val="tx1"/>
                </a:solidFill>
              </a:rPr>
              <a:t> </a:t>
            </a:r>
            <a:r>
              <a:rPr kumimoji="1" lang="en-US" altLang="ja-JP" dirty="0" err="1">
                <a:solidFill>
                  <a:schemeClr val="tx1"/>
                </a:solidFill>
              </a:rPr>
              <a:t>empresas</a:t>
            </a:r>
            <a:r>
              <a:rPr kumimoji="1" lang="en-US" altLang="ja-JP" dirty="0">
                <a:solidFill>
                  <a:schemeClr val="tx1"/>
                </a:solidFill>
              </a:rPr>
              <a:t> para que </a:t>
            </a:r>
            <a:r>
              <a:rPr kumimoji="1" lang="en-US" altLang="ja-JP" dirty="0" err="1">
                <a:solidFill>
                  <a:schemeClr val="tx1"/>
                </a:solidFill>
              </a:rPr>
              <a:t>elas</a:t>
            </a:r>
            <a:r>
              <a:rPr kumimoji="1" lang="en-US" altLang="ja-JP" dirty="0">
                <a:solidFill>
                  <a:schemeClr val="tx1"/>
                </a:solidFill>
              </a:rPr>
              <a:t> </a:t>
            </a:r>
            <a:r>
              <a:rPr kumimoji="1" lang="en-US" altLang="ja-JP" dirty="0" err="1">
                <a:solidFill>
                  <a:schemeClr val="tx1"/>
                </a:solidFill>
              </a:rPr>
              <a:t>expandem</a:t>
            </a:r>
            <a:r>
              <a:rPr kumimoji="1" lang="en-US" altLang="ja-JP" dirty="0">
                <a:solidFill>
                  <a:schemeClr val="tx1"/>
                </a:solidFill>
              </a:rPr>
              <a:t> </a:t>
            </a:r>
            <a:r>
              <a:rPr kumimoji="1" lang="en-US" altLang="ja-JP" dirty="0" err="1">
                <a:solidFill>
                  <a:schemeClr val="tx1"/>
                </a:solidFill>
              </a:rPr>
              <a:t>negocios</a:t>
            </a:r>
            <a:r>
              <a:rPr kumimoji="1" lang="en-US" altLang="ja-JP" dirty="0">
                <a:solidFill>
                  <a:schemeClr val="tx1"/>
                </a:solidFill>
              </a:rPr>
              <a:t> </a:t>
            </a:r>
            <a:r>
              <a:rPr kumimoji="1" lang="en-US" altLang="ja-JP" dirty="0" err="1">
                <a:solidFill>
                  <a:schemeClr val="tx1"/>
                </a:solidFill>
              </a:rPr>
              <a:t>aqui</a:t>
            </a:r>
            <a:r>
              <a:rPr kumimoji="1" lang="en-US" altLang="ja-JP" dirty="0">
                <a:solidFill>
                  <a:schemeClr val="tx1"/>
                </a:solidFill>
              </a:rPr>
              <a:t> no brasil. </a:t>
            </a:r>
            <a:r>
              <a:rPr kumimoji="1" lang="en-US" altLang="ja-JP" dirty="0" err="1">
                <a:solidFill>
                  <a:schemeClr val="tx1"/>
                </a:solidFill>
              </a:rPr>
              <a:t>Temos</a:t>
            </a:r>
            <a:r>
              <a:rPr kumimoji="1" lang="en-US" altLang="ja-JP" dirty="0">
                <a:solidFill>
                  <a:schemeClr val="tx1"/>
                </a:solidFill>
              </a:rPr>
              <a:t> </a:t>
            </a:r>
            <a:r>
              <a:rPr kumimoji="1" lang="en-US" altLang="ja-JP" dirty="0" err="1">
                <a:solidFill>
                  <a:schemeClr val="tx1"/>
                </a:solidFill>
              </a:rPr>
              <a:t>servi</a:t>
            </a:r>
            <a:r>
              <a:rPr kumimoji="1" lang="pt-BR" altLang="ja-JP" dirty="0">
                <a:solidFill>
                  <a:schemeClr val="tx1"/>
                </a:solidFill>
              </a:rPr>
              <a:t>ços como juridico e contabilidade contabilidade </a:t>
            </a:r>
          </a:p>
          <a:p>
            <a:r>
              <a:rPr kumimoji="1" lang="pt-BR" altLang="ja-JP" dirty="0">
                <a:solidFill>
                  <a:schemeClr val="tx1"/>
                </a:solidFill>
              </a:rPr>
              <a:t>voltada para pequeno e medio porte</a:t>
            </a:r>
            <a:r>
              <a:rPr kumimoji="1" lang="pt-BR" altLang="ja-JP" dirty="0" smtClean="0">
                <a:solidFill>
                  <a:schemeClr val="tx1"/>
                </a:solidFill>
              </a:rPr>
              <a:t>.</a:t>
            </a:r>
          </a:p>
          <a:p>
            <a:endParaRPr kumimoji="1" lang="pt-BR" altLang="ja-JP" dirty="0" smtClean="0">
              <a:solidFill>
                <a:schemeClr val="tx1"/>
              </a:solidFill>
            </a:endParaRPr>
          </a:p>
          <a:p>
            <a:endParaRPr kumimoji="1" lang="pt-BR" altLang="ja-JP" dirty="0" smtClean="0">
              <a:solidFill>
                <a:schemeClr val="tx1"/>
              </a:solidFill>
            </a:endParaRPr>
          </a:p>
          <a:p>
            <a:pPr lvl="0"/>
            <a:r>
              <a:rPr kumimoji="1" lang="pt-BR" altLang="ja-JP" dirty="0"/>
              <a:t>Grupo de estudo de inovação</a:t>
            </a:r>
            <a:endParaRPr kumimoji="1" lang="ja-JP" altLang="en-US" dirty="0"/>
          </a:p>
          <a:p>
            <a:pPr lvl="0"/>
            <a:r>
              <a:rPr kumimoji="1" lang="pt-BR" altLang="ja-JP" dirty="0"/>
              <a:t>Apoio às demandas das empresas japonesas</a:t>
            </a:r>
            <a:endParaRPr kumimoji="1" lang="ja-JP" altLang="en-US" dirty="0"/>
          </a:p>
          <a:p>
            <a:endParaRPr kumimoji="1" lang="pt-BR" altLang="ja-JP" dirty="0" smtClean="0">
              <a:solidFill>
                <a:schemeClr val="tx1"/>
              </a:solidFill>
            </a:endParaRPr>
          </a:p>
          <a:p>
            <a:endParaRPr kumimoji="1" lang="pt-BR" altLang="ja-JP" dirty="0" smtClean="0">
              <a:solidFill>
                <a:schemeClr val="tx1"/>
              </a:solidFill>
            </a:endParaRPr>
          </a:p>
          <a:p>
            <a:endParaRPr kumimoji="1" lang="pt-BR" altLang="ja-JP" dirty="0" smtClean="0">
              <a:solidFill>
                <a:schemeClr val="tx1"/>
              </a:solidFill>
            </a:endParaRPr>
          </a:p>
          <a:p>
            <a:endParaRPr kumimoji="1" lang="en-US" altLang="ja-JP" dirty="0" smtClean="0">
              <a:solidFill>
                <a:schemeClr val="tx1"/>
              </a:solidFill>
            </a:endParaRPr>
          </a:p>
          <a:p>
            <a:endParaRPr kumimoji="1" lang="en-US" altLang="ja-JP" dirty="0">
              <a:solidFill>
                <a:schemeClr val="tx1"/>
              </a:solidFill>
            </a:endParaRPr>
          </a:p>
          <a:p>
            <a:r>
              <a:rPr kumimoji="1" lang="en-US" altLang="ja-JP" dirty="0">
                <a:solidFill>
                  <a:schemeClr val="tx1"/>
                </a:solidFill>
              </a:rPr>
              <a:t>E </a:t>
            </a:r>
            <a:r>
              <a:rPr kumimoji="1" lang="en-US" altLang="ja-JP" dirty="0" err="1">
                <a:solidFill>
                  <a:schemeClr val="tx1"/>
                </a:solidFill>
              </a:rPr>
              <a:t>criou</a:t>
            </a:r>
            <a:r>
              <a:rPr kumimoji="1" lang="en-US" altLang="ja-JP" dirty="0">
                <a:solidFill>
                  <a:schemeClr val="tx1"/>
                </a:solidFill>
              </a:rPr>
              <a:t> </a:t>
            </a:r>
            <a:r>
              <a:rPr kumimoji="1" lang="en-US" altLang="ja-JP" dirty="0" err="1">
                <a:solidFill>
                  <a:schemeClr val="tx1"/>
                </a:solidFill>
              </a:rPr>
              <a:t>grupo</a:t>
            </a:r>
            <a:r>
              <a:rPr kumimoji="1" lang="en-US" altLang="ja-JP" dirty="0">
                <a:solidFill>
                  <a:schemeClr val="tx1"/>
                </a:solidFill>
              </a:rPr>
              <a:t> de </a:t>
            </a:r>
            <a:r>
              <a:rPr kumimoji="1" lang="en-US" altLang="ja-JP" dirty="0" err="1">
                <a:solidFill>
                  <a:schemeClr val="tx1"/>
                </a:solidFill>
              </a:rPr>
              <a:t>estudo</a:t>
            </a:r>
            <a:r>
              <a:rPr kumimoji="1" lang="en-US" altLang="ja-JP" dirty="0">
                <a:solidFill>
                  <a:schemeClr val="tx1"/>
                </a:solidFill>
              </a:rPr>
              <a:t> de </a:t>
            </a:r>
            <a:r>
              <a:rPr kumimoji="1" lang="en-US" altLang="ja-JP" dirty="0" err="1">
                <a:solidFill>
                  <a:schemeClr val="tx1"/>
                </a:solidFill>
              </a:rPr>
              <a:t>inovação</a:t>
            </a:r>
            <a:r>
              <a:rPr kumimoji="1" lang="en-US" altLang="ja-JP" dirty="0">
                <a:solidFill>
                  <a:schemeClr val="tx1"/>
                </a:solidFill>
              </a:rPr>
              <a:t> </a:t>
            </a:r>
            <a:r>
              <a:rPr kumimoji="1" lang="en-US" altLang="ja-JP" dirty="0" err="1">
                <a:solidFill>
                  <a:schemeClr val="tx1"/>
                </a:solidFill>
              </a:rPr>
              <a:t>na</a:t>
            </a:r>
            <a:r>
              <a:rPr kumimoji="1" lang="en-US" altLang="ja-JP" dirty="0">
                <a:solidFill>
                  <a:schemeClr val="tx1"/>
                </a:solidFill>
              </a:rPr>
              <a:t> </a:t>
            </a:r>
            <a:r>
              <a:rPr kumimoji="1" lang="pt-BR" altLang="ja-JP" dirty="0"/>
              <a:t>Câmara de Comércio e Indústria Japonesa no Brasil </a:t>
            </a:r>
            <a:r>
              <a:rPr kumimoji="1" lang="en-US" altLang="ja-JP" dirty="0">
                <a:solidFill>
                  <a:schemeClr val="tx1"/>
                </a:solidFill>
              </a:rPr>
              <a:t>para </a:t>
            </a:r>
            <a:r>
              <a:rPr kumimoji="1" lang="en-US" altLang="ja-JP" dirty="0" err="1">
                <a:solidFill>
                  <a:schemeClr val="tx1"/>
                </a:solidFill>
              </a:rPr>
              <a:t>promover</a:t>
            </a:r>
            <a:r>
              <a:rPr kumimoji="1" lang="en-US" altLang="ja-JP" dirty="0">
                <a:solidFill>
                  <a:schemeClr val="tx1"/>
                </a:solidFill>
              </a:rPr>
              <a:t> </a:t>
            </a:r>
            <a:r>
              <a:rPr kumimoji="1" lang="en-US" altLang="ja-JP" dirty="0" err="1">
                <a:solidFill>
                  <a:schemeClr val="tx1"/>
                </a:solidFill>
              </a:rPr>
              <a:t>inovação</a:t>
            </a:r>
            <a:r>
              <a:rPr kumimoji="1" lang="en-US" altLang="ja-JP" dirty="0">
                <a:solidFill>
                  <a:schemeClr val="tx1"/>
                </a:solidFill>
              </a:rPr>
              <a:t> </a:t>
            </a:r>
            <a:r>
              <a:rPr kumimoji="1" lang="en-US" altLang="ja-JP" dirty="0" err="1">
                <a:solidFill>
                  <a:schemeClr val="tx1"/>
                </a:solidFill>
              </a:rPr>
              <a:t>aberta</a:t>
            </a:r>
            <a:r>
              <a:rPr kumimoji="1" lang="en-US" altLang="ja-JP" dirty="0">
                <a:solidFill>
                  <a:schemeClr val="tx1"/>
                </a:solidFill>
              </a:rPr>
              <a:t> </a:t>
            </a:r>
            <a:r>
              <a:rPr kumimoji="1" lang="en-US" altLang="ja-JP" dirty="0" err="1">
                <a:solidFill>
                  <a:schemeClr val="tx1"/>
                </a:solidFill>
              </a:rPr>
              <a:t>oferecendo</a:t>
            </a:r>
            <a:r>
              <a:rPr kumimoji="1" lang="en-US" altLang="ja-JP" dirty="0">
                <a:solidFill>
                  <a:schemeClr val="tx1"/>
                </a:solidFill>
              </a:rPr>
              <a:t> </a:t>
            </a:r>
            <a:r>
              <a:rPr kumimoji="1" lang="en-US" altLang="ja-JP" dirty="0" err="1">
                <a:solidFill>
                  <a:schemeClr val="tx1"/>
                </a:solidFill>
              </a:rPr>
              <a:t>informação</a:t>
            </a:r>
            <a:r>
              <a:rPr kumimoji="1" lang="en-US" altLang="ja-JP" dirty="0">
                <a:solidFill>
                  <a:schemeClr val="tx1"/>
                </a:solidFill>
              </a:rPr>
              <a:t> </a:t>
            </a:r>
            <a:r>
              <a:rPr kumimoji="1" lang="en-US" altLang="ja-JP" dirty="0" err="1">
                <a:solidFill>
                  <a:schemeClr val="tx1"/>
                </a:solidFill>
              </a:rPr>
              <a:t>nessa</a:t>
            </a:r>
            <a:r>
              <a:rPr kumimoji="1" lang="en-US" altLang="ja-JP" dirty="0">
                <a:solidFill>
                  <a:schemeClr val="tx1"/>
                </a:solidFill>
              </a:rPr>
              <a:t> area e </a:t>
            </a:r>
            <a:r>
              <a:rPr kumimoji="1" lang="en-US" altLang="ja-JP" dirty="0" err="1">
                <a:solidFill>
                  <a:schemeClr val="tx1"/>
                </a:solidFill>
              </a:rPr>
              <a:t>entender</a:t>
            </a:r>
            <a:r>
              <a:rPr kumimoji="1" lang="en-US" altLang="ja-JP" dirty="0">
                <a:solidFill>
                  <a:schemeClr val="tx1"/>
                </a:solidFill>
              </a:rPr>
              <a:t> </a:t>
            </a:r>
            <a:r>
              <a:rPr kumimoji="1" lang="en-US" altLang="ja-JP" dirty="0" err="1">
                <a:solidFill>
                  <a:schemeClr val="tx1"/>
                </a:solidFill>
              </a:rPr>
              <a:t>necesidade</a:t>
            </a:r>
            <a:r>
              <a:rPr kumimoji="1" lang="en-US" altLang="ja-JP" dirty="0">
                <a:solidFill>
                  <a:schemeClr val="tx1"/>
                </a:solidFill>
              </a:rPr>
              <a:t> da </a:t>
            </a:r>
            <a:r>
              <a:rPr kumimoji="1" lang="en-US" altLang="ja-JP" dirty="0" err="1">
                <a:solidFill>
                  <a:schemeClr val="tx1"/>
                </a:solidFill>
              </a:rPr>
              <a:t>cada</a:t>
            </a:r>
            <a:r>
              <a:rPr kumimoji="1" lang="en-US" altLang="ja-JP" dirty="0">
                <a:solidFill>
                  <a:schemeClr val="tx1"/>
                </a:solidFill>
              </a:rPr>
              <a:t> </a:t>
            </a:r>
            <a:r>
              <a:rPr kumimoji="1" lang="en-US" altLang="ja-JP" dirty="0" err="1">
                <a:solidFill>
                  <a:schemeClr val="tx1"/>
                </a:solidFill>
              </a:rPr>
              <a:t>empresas</a:t>
            </a:r>
            <a:r>
              <a:rPr kumimoji="1" lang="en-US" altLang="ja-JP" dirty="0">
                <a:solidFill>
                  <a:schemeClr val="tx1"/>
                </a:solidFill>
              </a:rPr>
              <a:t>.</a:t>
            </a:r>
          </a:p>
          <a:p>
            <a:endParaRPr kumimoji="1" lang="en-US" altLang="ja-JP" dirty="0">
              <a:solidFill>
                <a:schemeClr val="tx1"/>
              </a:solidFill>
            </a:endParaRPr>
          </a:p>
          <a:p>
            <a:r>
              <a:rPr kumimoji="1" lang="en-US" altLang="ja-JP" dirty="0" err="1">
                <a:solidFill>
                  <a:schemeClr val="tx1"/>
                </a:solidFill>
              </a:rPr>
              <a:t>Através</a:t>
            </a:r>
            <a:r>
              <a:rPr kumimoji="1" lang="en-US" altLang="ja-JP" dirty="0">
                <a:solidFill>
                  <a:schemeClr val="tx1"/>
                </a:solidFill>
              </a:rPr>
              <a:t> </a:t>
            </a:r>
            <a:r>
              <a:rPr kumimoji="1" lang="en-US" altLang="ja-JP" dirty="0" err="1">
                <a:solidFill>
                  <a:schemeClr val="tx1"/>
                </a:solidFill>
              </a:rPr>
              <a:t>estas</a:t>
            </a:r>
            <a:r>
              <a:rPr kumimoji="1" lang="en-US" altLang="ja-JP" dirty="0">
                <a:solidFill>
                  <a:schemeClr val="tx1"/>
                </a:solidFill>
              </a:rPr>
              <a:t> </a:t>
            </a:r>
            <a:r>
              <a:rPr kumimoji="1" lang="en-US" altLang="ja-JP" dirty="0" err="1">
                <a:solidFill>
                  <a:schemeClr val="tx1"/>
                </a:solidFill>
              </a:rPr>
              <a:t>pilhas,quero</a:t>
            </a:r>
            <a:r>
              <a:rPr kumimoji="1" lang="en-US" altLang="ja-JP" dirty="0">
                <a:solidFill>
                  <a:schemeClr val="tx1"/>
                </a:solidFill>
              </a:rPr>
              <a:t> </a:t>
            </a:r>
            <a:r>
              <a:rPr kumimoji="1" lang="en-US" altLang="ja-JP" dirty="0" err="1">
                <a:solidFill>
                  <a:schemeClr val="tx1"/>
                </a:solidFill>
              </a:rPr>
              <a:t>contribuir</a:t>
            </a:r>
            <a:r>
              <a:rPr kumimoji="1" lang="en-US" altLang="ja-JP" dirty="0">
                <a:solidFill>
                  <a:schemeClr val="tx1"/>
                </a:solidFill>
              </a:rPr>
              <a:t> </a:t>
            </a:r>
            <a:r>
              <a:rPr kumimoji="1" lang="en-US" altLang="ja-JP" dirty="0" err="1">
                <a:solidFill>
                  <a:schemeClr val="tx1"/>
                </a:solidFill>
              </a:rPr>
              <a:t>progresso</a:t>
            </a:r>
            <a:r>
              <a:rPr kumimoji="1" lang="en-US" altLang="ja-JP" dirty="0">
                <a:solidFill>
                  <a:schemeClr val="tx1"/>
                </a:solidFill>
              </a:rPr>
              <a:t> de </a:t>
            </a:r>
            <a:r>
              <a:rPr kumimoji="1" lang="en-US" altLang="ja-JP" dirty="0" err="1">
                <a:solidFill>
                  <a:schemeClr val="tx1"/>
                </a:solidFill>
              </a:rPr>
              <a:t>agroindustria</a:t>
            </a:r>
            <a:r>
              <a:rPr kumimoji="1" lang="en-US" altLang="ja-JP" dirty="0">
                <a:solidFill>
                  <a:schemeClr val="tx1"/>
                </a:solidFill>
              </a:rPr>
              <a:t> </a:t>
            </a:r>
            <a:r>
              <a:rPr kumimoji="1" lang="en-US" altLang="ja-JP" dirty="0" err="1">
                <a:solidFill>
                  <a:schemeClr val="tx1"/>
                </a:solidFill>
              </a:rPr>
              <a:t>brasileiro</a:t>
            </a:r>
            <a:r>
              <a:rPr kumimoji="1" lang="en-US" altLang="ja-JP" dirty="0">
                <a:solidFill>
                  <a:schemeClr val="tx1"/>
                </a:solidFill>
              </a:rPr>
              <a:t>.</a:t>
            </a:r>
          </a:p>
          <a:p>
            <a:endParaRPr kumimoji="1" lang="en-US" altLang="ja-JP" dirty="0">
              <a:solidFill>
                <a:srgbClr val="FF0000"/>
              </a:solidFill>
            </a:endParaRP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fld id="{7199A34D-7A96-48C7-A4CC-F746F3CAE060}" type="slidenum">
              <a:rPr kumimoji="1" lang="ja-JP" altLang="en-US" smtClean="0"/>
              <a:t>6</a:t>
            </a:fld>
            <a:endParaRPr kumimoji="1" lang="ja-JP" altLang="en-US"/>
          </a:p>
        </p:txBody>
      </p:sp>
    </p:spTree>
    <p:extLst>
      <p:ext uri="{BB962C8B-B14F-4D97-AF65-F5344CB8AC3E}">
        <p14:creationId xmlns:p14="http://schemas.microsoft.com/office/powerpoint/2010/main" val="24250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最後に、ブラジルのビジネス環境は大幅に改善しており、今後日本との</a:t>
            </a:r>
            <a:r>
              <a:rPr kumimoji="1" lang="en-US" altLang="ja-JP" dirty="0"/>
              <a:t>EPA</a:t>
            </a:r>
            <a:r>
              <a:rPr kumimoji="1" lang="ja-JP" altLang="en-US" dirty="0"/>
              <a:t>交渉がもし動き出すとしたら、</a:t>
            </a:r>
            <a:endParaRPr kumimoji="1" lang="en-US" altLang="ja-JP" dirty="0"/>
          </a:p>
          <a:p>
            <a:r>
              <a:rPr kumimoji="1" lang="ja-JP" altLang="en-US" dirty="0"/>
              <a:t>日本の中小企業がブラジルに進出する環境が整うとみています。</a:t>
            </a:r>
            <a:endParaRPr kumimoji="1" lang="en-US" altLang="ja-JP" dirty="0"/>
          </a:p>
          <a:p>
            <a:r>
              <a:rPr kumimoji="1" lang="ja-JP" altLang="en-US" dirty="0"/>
              <a:t>そこでジェトロはブラジル日本商工会議所と連携して中小企業研究会を立ち上げ、</a:t>
            </a:r>
            <a:endParaRPr kumimoji="1" lang="en-US" altLang="ja-JP" dirty="0"/>
          </a:p>
          <a:p>
            <a:r>
              <a:rPr kumimoji="1" lang="ja-JP" altLang="en-US" dirty="0"/>
              <a:t>ブラジルが必要とする中小企業技術などニーズの掘り起こしを行い、</a:t>
            </a:r>
            <a:endParaRPr kumimoji="1" lang="en-US" altLang="ja-JP" dirty="0"/>
          </a:p>
          <a:p>
            <a:r>
              <a:rPr kumimoji="1" lang="ja-JP" altLang="en-US" dirty="0"/>
              <a:t>様々な手段の使って日本の中小企業へ働きかけて行きたいと考えています。</a:t>
            </a:r>
          </a:p>
        </p:txBody>
      </p:sp>
      <p:sp>
        <p:nvSpPr>
          <p:cNvPr id="4" name="スライド番号プレースホルダー 3"/>
          <p:cNvSpPr>
            <a:spLocks noGrp="1"/>
          </p:cNvSpPr>
          <p:nvPr>
            <p:ph type="sldNum" sz="quarter" idx="5"/>
          </p:nvPr>
        </p:nvSpPr>
        <p:spPr/>
        <p:txBody>
          <a:bodyPr/>
          <a:lstStyle/>
          <a:p>
            <a:fld id="{7199A34D-7A96-48C7-A4CC-F746F3CAE060}" type="slidenum">
              <a:rPr kumimoji="1" lang="ja-JP" altLang="en-US" smtClean="0"/>
              <a:t>7</a:t>
            </a:fld>
            <a:endParaRPr kumimoji="1" lang="ja-JP" altLang="en-US"/>
          </a:p>
        </p:txBody>
      </p:sp>
    </p:spTree>
    <p:extLst>
      <p:ext uri="{BB962C8B-B14F-4D97-AF65-F5344CB8AC3E}">
        <p14:creationId xmlns:p14="http://schemas.microsoft.com/office/powerpoint/2010/main" val="39321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33025834-D5A7-4D71-86A3-643D2768A61F}" type="datetime1">
              <a:rPr lang="en-US" smtClean="0"/>
              <a:t>12/1/2020</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282999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830566B3-2CD7-486A-B0BB-66C383C94BC7}" type="datetime1">
              <a:rPr lang="en-US" smtClean="0"/>
              <a:t>12/1/2020</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174108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A214EE77-2BE9-488B-8D5C-34B71D49547B}" type="datetime1">
              <a:rPr lang="en-US" smtClean="0"/>
              <a:t>12/1/2020</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311532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ACDA25AD-A2ED-4B65-A821-5AEA4DB643A9}" type="datetime1">
              <a:rPr lang="en-US" smtClean="0"/>
              <a:t>12/1/2020</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191260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1B5B675F-BD9F-42A7-A39D-790C16236D72}" type="datetime1">
              <a:rPr lang="en-US" smtClean="0"/>
              <a:t>12/1/2020</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142795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A1B4F818-8603-430C-92AE-6572C00B71F9}" type="datetime1">
              <a:rPr lang="en-US" smtClean="0"/>
              <a:t>12/1/2020</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16373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796CBA58-0DD5-4634-959D-78BCB3219E66}" type="datetime1">
              <a:rPr lang="en-US" smtClean="0"/>
              <a:t>12/1/2020</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303532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E0ADE7F4-3324-4704-AF64-AF4048D602DB}" type="datetime1">
              <a:rPr lang="en-US" smtClean="0"/>
              <a:t>12/1/2020</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293371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406F0C-8EE5-411C-9E24-7850B8C9FBCD}" type="datetime1">
              <a:rPr lang="en-US" smtClean="0"/>
              <a:t>12/1/2020</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179914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F0367A19-7E8B-48C0-B8BE-7D4BBCD3B195}" type="datetime1">
              <a:rPr lang="en-US" smtClean="0"/>
              <a:t>12/1/2020</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25919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C7344388-00DC-4E37-B3D6-36B571C53925}" type="datetime1">
              <a:rPr lang="en-US" smtClean="0"/>
              <a:t>12/1/2020</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8FED1948-56DD-4A2D-AF3D-480E3DCE7B87}" type="slidenum">
              <a:rPr lang="en-US" smtClean="0"/>
              <a:t>‹#›</a:t>
            </a:fld>
            <a:endParaRPr lang="en-US"/>
          </a:p>
        </p:txBody>
      </p:sp>
    </p:spTree>
    <p:extLst>
      <p:ext uri="{BB962C8B-B14F-4D97-AF65-F5344CB8AC3E}">
        <p14:creationId xmlns:p14="http://schemas.microsoft.com/office/powerpoint/2010/main" val="68281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347CA-B7B3-4E74-B2BF-951D9DC000FD}" type="datetime1">
              <a:rPr lang="en-US" smtClean="0"/>
              <a:t>12/1/2020</a:t>
            </a:fld>
            <a:endParaRPr 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D1948-56DD-4A2D-AF3D-480E3DCE7B87}" type="slidenum">
              <a:rPr lang="en-US" smtClean="0"/>
              <a:t>‹#›</a:t>
            </a:fld>
            <a:endParaRPr lang="en-US"/>
          </a:p>
        </p:txBody>
      </p:sp>
    </p:spTree>
    <p:extLst>
      <p:ext uri="{BB962C8B-B14F-4D97-AF65-F5344CB8AC3E}">
        <p14:creationId xmlns:p14="http://schemas.microsoft.com/office/powerpoint/2010/main" val="377649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4.gif"/><Relationship Id="rId4" Type="http://schemas.openxmlformats.org/officeDocument/2006/relationships/diagramData" Target="../diagrams/data1.xml"/><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p:cNvPicPr>
            <a:picLocks noChangeAspect="1"/>
          </p:cNvPicPr>
          <p:nvPr/>
        </p:nvPicPr>
        <p:blipFill>
          <a:blip r:embed="rId3"/>
          <a:stretch>
            <a:fillRect/>
          </a:stretch>
        </p:blipFill>
        <p:spPr>
          <a:xfrm>
            <a:off x="11353067" y="15185"/>
            <a:ext cx="838933" cy="629200"/>
          </a:xfrm>
          <a:prstGeom prst="rect">
            <a:avLst/>
          </a:prstGeom>
        </p:spPr>
      </p:pic>
      <p:pic>
        <p:nvPicPr>
          <p:cNvPr id="5"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596" y="3554962"/>
            <a:ext cx="1797904" cy="1184927"/>
          </a:xfrm>
          <a:prstGeom prst="rect">
            <a:avLst/>
          </a:prstGeom>
        </p:spPr>
      </p:pic>
      <p:sp>
        <p:nvSpPr>
          <p:cNvPr id="3" name="テキスト ボックス 2"/>
          <p:cNvSpPr txBox="1"/>
          <p:nvPr/>
        </p:nvSpPr>
        <p:spPr>
          <a:xfrm>
            <a:off x="2189852" y="5046697"/>
            <a:ext cx="7459698" cy="1384995"/>
          </a:xfrm>
          <a:prstGeom prst="rect">
            <a:avLst/>
          </a:prstGeom>
          <a:noFill/>
        </p:spPr>
        <p:txBody>
          <a:bodyPr wrap="square" rtlCol="0">
            <a:spAutoFit/>
          </a:bodyPr>
          <a:lstStyle/>
          <a:p>
            <a:pPr algn="ctr"/>
            <a: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t>Japanese</a:t>
            </a:r>
            <a:r>
              <a:rPr lang="ja-JP" altLang="en-US" sz="2800" dirty="0" smtClean="0">
                <a:solidFill>
                  <a:schemeClr val="tx1">
                    <a:lumMod val="95000"/>
                    <a:lumOff val="5000"/>
                  </a:schemeClr>
                </a:solidFill>
                <a:latin typeface="Arial" panose="020B0604020202020204" pitchFamily="34" charset="0"/>
                <a:cs typeface="Arial" panose="020B0604020202020204" pitchFamily="34" charset="0"/>
              </a:rPr>
              <a:t> </a:t>
            </a:r>
            <a: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t>C</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hamber</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of</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Commerce</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and</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Industry</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in </a:t>
            </a:r>
            <a:r>
              <a:rPr lang="pt-BR" altLang="ja-JP" sz="2800" dirty="0" err="1" smtClean="0">
                <a:solidFill>
                  <a:schemeClr val="tx1">
                    <a:lumMod val="95000"/>
                    <a:lumOff val="5000"/>
                  </a:schemeClr>
                </a:solidFill>
                <a:latin typeface="Arial" panose="020B0604020202020204" pitchFamily="34" charset="0"/>
                <a:cs typeface="Arial" panose="020B0604020202020204" pitchFamily="34" charset="0"/>
              </a:rPr>
              <a:t>Brazil</a:t>
            </a:r>
            <a:r>
              <a:rPr lang="pt-BR" altLang="ja-JP" sz="2800" dirty="0" smtClean="0">
                <a:solidFill>
                  <a:schemeClr val="tx1">
                    <a:lumMod val="95000"/>
                    <a:lumOff val="5000"/>
                  </a:schemeClr>
                </a:solidFill>
                <a:latin typeface="Arial" panose="020B0604020202020204" pitchFamily="34" charset="0"/>
                <a:cs typeface="Arial" panose="020B0604020202020204" pitchFamily="34" charset="0"/>
              </a:rPr>
              <a:t> </a:t>
            </a:r>
            <a: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t/>
            </a:r>
            <a:b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br>
            <a: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t>President, </a:t>
            </a:r>
            <a:r>
              <a:rPr lang="en-US" altLang="ja-JP" sz="2800" dirty="0" err="1" smtClean="0">
                <a:solidFill>
                  <a:schemeClr val="tx1">
                    <a:lumMod val="95000"/>
                    <a:lumOff val="5000"/>
                  </a:schemeClr>
                </a:solidFill>
                <a:latin typeface="Arial" panose="020B0604020202020204" pitchFamily="34" charset="0"/>
                <a:cs typeface="Arial" panose="020B0604020202020204" pitchFamily="34" charset="0"/>
              </a:rPr>
              <a:t>Toshifumi</a:t>
            </a:r>
            <a:r>
              <a:rPr lang="en-US" altLang="ja-JP" sz="2800" dirty="0" smtClean="0">
                <a:solidFill>
                  <a:schemeClr val="tx1">
                    <a:lumMod val="95000"/>
                    <a:lumOff val="5000"/>
                  </a:schemeClr>
                </a:solidFill>
                <a:latin typeface="Arial" panose="020B0604020202020204" pitchFamily="34" charset="0"/>
                <a:cs typeface="Arial" panose="020B0604020202020204" pitchFamily="34" charset="0"/>
              </a:rPr>
              <a:t> Murata</a:t>
            </a:r>
            <a:endParaRPr lang="en-US"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1843313" y="1761732"/>
            <a:ext cx="7608001" cy="646331"/>
          </a:xfrm>
          <a:prstGeom prst="rect">
            <a:avLst/>
          </a:prstGeom>
          <a:noFill/>
        </p:spPr>
        <p:txBody>
          <a:bodyPr wrap="square" rtlCol="0">
            <a:spAutoFit/>
          </a:bodyPr>
          <a:lstStyle/>
          <a:p>
            <a:pPr algn="ctr"/>
            <a:r>
              <a:rPr lang="en-US" altLang="ja-JP" sz="3600" dirty="0" smtClean="0">
                <a:solidFill>
                  <a:schemeClr val="tx1">
                    <a:lumMod val="75000"/>
                    <a:lumOff val="25000"/>
                  </a:schemeClr>
                </a:solidFill>
                <a:latin typeface="Arial" panose="020B0604020202020204" pitchFamily="34" charset="0"/>
                <a:cs typeface="Arial" panose="020B0604020202020204" pitchFamily="34" charset="0"/>
              </a:rPr>
              <a:t>State and Issue of Economic Activity</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5"/>
          <a:stretch>
            <a:fillRect/>
          </a:stretch>
        </p:blipFill>
        <p:spPr>
          <a:xfrm>
            <a:off x="6159059" y="3306103"/>
            <a:ext cx="2044557" cy="1525554"/>
          </a:xfrm>
          <a:prstGeom prst="rect">
            <a:avLst/>
          </a:prstGeom>
        </p:spPr>
      </p:pic>
      <p:sp>
        <p:nvSpPr>
          <p:cNvPr id="10" name="テキスト ボックス 9"/>
          <p:cNvSpPr txBox="1"/>
          <p:nvPr/>
        </p:nvSpPr>
        <p:spPr>
          <a:xfrm>
            <a:off x="8096213" y="34703"/>
            <a:ext cx="3349287" cy="400110"/>
          </a:xfrm>
          <a:prstGeom prst="rect">
            <a:avLst/>
          </a:prstGeom>
          <a:noFill/>
        </p:spPr>
        <p:txBody>
          <a:bodyPr wrap="square" rtlCol="0">
            <a:spAutoFit/>
          </a:bodyPr>
          <a:lstStyle/>
          <a:p>
            <a:pPr algn="r"/>
            <a:r>
              <a:rPr lang="ja-JP" altLang="en-US" sz="2000" b="1" dirty="0" smtClean="0">
                <a:solidFill>
                  <a:schemeClr val="bg2">
                    <a:lumMod val="50000"/>
                  </a:schemeClr>
                </a:solidFill>
              </a:rPr>
              <a:t>ブラジル日本商工会議所</a:t>
            </a:r>
            <a:endParaRPr lang="en-US" sz="2000" b="1" dirty="0">
              <a:solidFill>
                <a:schemeClr val="bg2">
                  <a:lumMod val="50000"/>
                </a:schemeClr>
              </a:solidFill>
            </a:endParaRPr>
          </a:p>
        </p:txBody>
      </p:sp>
      <p:sp>
        <p:nvSpPr>
          <p:cNvPr id="11" name="テキスト ボックス 10"/>
          <p:cNvSpPr txBox="1"/>
          <p:nvPr/>
        </p:nvSpPr>
        <p:spPr>
          <a:xfrm>
            <a:off x="7181338" y="342076"/>
            <a:ext cx="4264162" cy="307777"/>
          </a:xfrm>
          <a:prstGeom prst="rect">
            <a:avLst/>
          </a:prstGeom>
          <a:noFill/>
        </p:spPr>
        <p:txBody>
          <a:bodyPr wrap="square" rtlCol="0">
            <a:spAutoFit/>
          </a:bodyPr>
          <a:lstStyle/>
          <a:p>
            <a:pPr algn="r"/>
            <a:r>
              <a:rPr lang="en-US" altLang="ja-JP" sz="1400" b="1" dirty="0" smtClean="0">
                <a:solidFill>
                  <a:schemeClr val="bg2">
                    <a:lumMod val="50000"/>
                  </a:schemeClr>
                </a:solidFill>
              </a:rPr>
              <a:t>Camara</a:t>
            </a:r>
            <a:r>
              <a:rPr lang="ja-JP" altLang="en-US" sz="1400" b="1" dirty="0" smtClean="0">
                <a:solidFill>
                  <a:schemeClr val="bg2">
                    <a:lumMod val="50000"/>
                  </a:schemeClr>
                </a:solidFill>
              </a:rPr>
              <a:t> </a:t>
            </a:r>
            <a:r>
              <a:rPr lang="en-US" altLang="ja-JP" sz="1400" b="1" dirty="0" smtClean="0">
                <a:solidFill>
                  <a:schemeClr val="bg2">
                    <a:lumMod val="50000"/>
                  </a:schemeClr>
                </a:solidFill>
              </a:rPr>
              <a:t>de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Comercio</a:t>
            </a:r>
            <a:r>
              <a:rPr lang="ja-JP" altLang="en-US" sz="1400" b="1" dirty="0" smtClean="0">
                <a:solidFill>
                  <a:schemeClr val="bg2">
                    <a:lumMod val="50000"/>
                  </a:schemeClr>
                </a:solidFill>
              </a:rPr>
              <a:t> </a:t>
            </a:r>
            <a:r>
              <a:rPr lang="en-US" altLang="ja-JP" sz="1400" b="1" dirty="0" smtClean="0">
                <a:solidFill>
                  <a:schemeClr val="bg2">
                    <a:lumMod val="50000"/>
                  </a:schemeClr>
                </a:solidFill>
              </a:rPr>
              <a:t>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Industria</a:t>
            </a:r>
            <a:r>
              <a:rPr lang="ja-JP" altLang="en-US" sz="1400" b="1" dirty="0" smtClean="0">
                <a:solidFill>
                  <a:schemeClr val="bg2">
                    <a:lumMod val="50000"/>
                  </a:schemeClr>
                </a:solidFill>
              </a:rPr>
              <a:t> </a:t>
            </a:r>
            <a:r>
              <a:rPr lang="en-US" altLang="ja-JP" sz="1400" b="1" dirty="0" smtClean="0">
                <a:solidFill>
                  <a:schemeClr val="bg2">
                    <a:lumMod val="50000"/>
                  </a:schemeClr>
                </a:solidFill>
              </a:rPr>
              <a:t>Japonesa</a:t>
            </a:r>
            <a:r>
              <a:rPr lang="ja-JP" altLang="en-US" sz="1400" b="1" dirty="0" smtClean="0">
                <a:solidFill>
                  <a:schemeClr val="bg2">
                    <a:lumMod val="50000"/>
                  </a:schemeClr>
                </a:solidFill>
              </a:rPr>
              <a:t> </a:t>
            </a:r>
            <a:r>
              <a:rPr lang="en-US" altLang="ja-JP" sz="1400" b="1" dirty="0" smtClean="0">
                <a:solidFill>
                  <a:schemeClr val="bg2">
                    <a:lumMod val="50000"/>
                  </a:schemeClr>
                </a:solidFill>
              </a:rPr>
              <a:t>do</a:t>
            </a:r>
            <a:r>
              <a:rPr lang="ja-JP" altLang="en-US" sz="1400" b="1" dirty="0" smtClean="0">
                <a:solidFill>
                  <a:schemeClr val="bg2">
                    <a:lumMod val="50000"/>
                  </a:schemeClr>
                </a:solidFill>
              </a:rPr>
              <a:t> </a:t>
            </a:r>
            <a:r>
              <a:rPr lang="en-US" altLang="ja-JP" sz="1400" b="1" dirty="0" smtClean="0">
                <a:solidFill>
                  <a:schemeClr val="bg2">
                    <a:lumMod val="50000"/>
                  </a:schemeClr>
                </a:solidFill>
              </a:rPr>
              <a:t>Brasil</a:t>
            </a:r>
            <a:endParaRPr lang="en-US" sz="1400" b="1" dirty="0">
              <a:solidFill>
                <a:schemeClr val="bg2">
                  <a:lumMod val="50000"/>
                </a:schemeClr>
              </a:solidFill>
            </a:endParaRPr>
          </a:p>
        </p:txBody>
      </p:sp>
      <p:sp>
        <p:nvSpPr>
          <p:cNvPr id="4" name="スライド番号プレースホルダー 3"/>
          <p:cNvSpPr>
            <a:spLocks noGrp="1"/>
          </p:cNvSpPr>
          <p:nvPr>
            <p:ph type="sldNum" sz="quarter" idx="12"/>
          </p:nvPr>
        </p:nvSpPr>
        <p:spPr/>
        <p:txBody>
          <a:bodyPr/>
          <a:lstStyle/>
          <a:p>
            <a:fld id="{8FED1948-56DD-4A2D-AF3D-480E3DCE7B87}" type="slidenum">
              <a:rPr lang="en-US" smtClean="0"/>
              <a:t>1</a:t>
            </a:fld>
            <a:endParaRPr lang="en-US"/>
          </a:p>
        </p:txBody>
      </p:sp>
    </p:spTree>
    <p:extLst>
      <p:ext uri="{BB962C8B-B14F-4D97-AF65-F5344CB8AC3E}">
        <p14:creationId xmlns:p14="http://schemas.microsoft.com/office/powerpoint/2010/main" val="52809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4"/>
          <p:cNvPicPr>
            <a:picLocks noChangeAspect="1"/>
          </p:cNvPicPr>
          <p:nvPr/>
        </p:nvPicPr>
        <p:blipFill>
          <a:blip r:embed="rId3"/>
          <a:stretch>
            <a:fillRect/>
          </a:stretch>
        </p:blipFill>
        <p:spPr>
          <a:xfrm>
            <a:off x="11353067" y="15185"/>
            <a:ext cx="838933" cy="629200"/>
          </a:xfrm>
          <a:prstGeom prst="rect">
            <a:avLst/>
          </a:prstGeom>
        </p:spPr>
      </p:pic>
      <p:sp>
        <p:nvSpPr>
          <p:cNvPr id="64" name="テキスト ボックス 63"/>
          <p:cNvSpPr txBox="1"/>
          <p:nvPr/>
        </p:nvSpPr>
        <p:spPr>
          <a:xfrm>
            <a:off x="8096213" y="34703"/>
            <a:ext cx="3349287" cy="400110"/>
          </a:xfrm>
          <a:prstGeom prst="rect">
            <a:avLst/>
          </a:prstGeom>
          <a:noFill/>
        </p:spPr>
        <p:txBody>
          <a:bodyPr wrap="square" rtlCol="0">
            <a:spAutoFit/>
          </a:bodyPr>
          <a:lstStyle/>
          <a:p>
            <a:pPr algn="r"/>
            <a:r>
              <a:rPr lang="ja-JP" altLang="en-US" sz="2000" b="1" dirty="0" smtClean="0">
                <a:solidFill>
                  <a:schemeClr val="bg2">
                    <a:lumMod val="50000"/>
                  </a:schemeClr>
                </a:solidFill>
              </a:rPr>
              <a:t>ブラジル日本商工会議所</a:t>
            </a:r>
            <a:endParaRPr lang="en-US" sz="2000" b="1" dirty="0">
              <a:solidFill>
                <a:schemeClr val="bg2">
                  <a:lumMod val="50000"/>
                </a:schemeClr>
              </a:solidFill>
            </a:endParaRPr>
          </a:p>
        </p:txBody>
      </p:sp>
      <p:sp>
        <p:nvSpPr>
          <p:cNvPr id="65" name="テキスト ボックス 64"/>
          <p:cNvSpPr txBox="1"/>
          <p:nvPr/>
        </p:nvSpPr>
        <p:spPr>
          <a:xfrm>
            <a:off x="7181338" y="342076"/>
            <a:ext cx="4264162" cy="307777"/>
          </a:xfrm>
          <a:prstGeom prst="rect">
            <a:avLst/>
          </a:prstGeom>
          <a:noFill/>
        </p:spPr>
        <p:txBody>
          <a:bodyPr wrap="square" rtlCol="0">
            <a:spAutoFit/>
          </a:bodyPr>
          <a:lstStyle/>
          <a:p>
            <a:pPr algn="r"/>
            <a:r>
              <a:rPr lang="en-US" altLang="ja-JP" sz="1400" b="1" dirty="0" smtClean="0">
                <a:solidFill>
                  <a:schemeClr val="bg2">
                    <a:lumMod val="50000"/>
                  </a:schemeClr>
                </a:solidFill>
              </a:rPr>
              <a:t>Camara</a:t>
            </a:r>
            <a:r>
              <a:rPr lang="ja-JP" altLang="en-US" sz="1400" b="1" dirty="0" smtClean="0">
                <a:solidFill>
                  <a:schemeClr val="bg2">
                    <a:lumMod val="50000"/>
                  </a:schemeClr>
                </a:solidFill>
              </a:rPr>
              <a:t> </a:t>
            </a:r>
            <a:r>
              <a:rPr lang="en-US" altLang="ja-JP" sz="1400" b="1" dirty="0" smtClean="0">
                <a:solidFill>
                  <a:schemeClr val="bg2">
                    <a:lumMod val="50000"/>
                  </a:schemeClr>
                </a:solidFill>
              </a:rPr>
              <a:t>de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Comercio</a:t>
            </a:r>
            <a:r>
              <a:rPr lang="ja-JP" altLang="en-US" sz="1400" b="1" dirty="0" smtClean="0">
                <a:solidFill>
                  <a:schemeClr val="bg2">
                    <a:lumMod val="50000"/>
                  </a:schemeClr>
                </a:solidFill>
              </a:rPr>
              <a:t> </a:t>
            </a:r>
            <a:r>
              <a:rPr lang="en-US" altLang="ja-JP" sz="1400" b="1" dirty="0" smtClean="0">
                <a:solidFill>
                  <a:schemeClr val="bg2">
                    <a:lumMod val="50000"/>
                  </a:schemeClr>
                </a:solidFill>
              </a:rPr>
              <a:t>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Industria</a:t>
            </a:r>
            <a:r>
              <a:rPr lang="ja-JP" altLang="en-US" sz="1400" b="1" dirty="0" smtClean="0">
                <a:solidFill>
                  <a:schemeClr val="bg2">
                    <a:lumMod val="50000"/>
                  </a:schemeClr>
                </a:solidFill>
              </a:rPr>
              <a:t> </a:t>
            </a:r>
            <a:r>
              <a:rPr lang="en-US" altLang="ja-JP" sz="1400" b="1" dirty="0" smtClean="0">
                <a:solidFill>
                  <a:schemeClr val="bg2">
                    <a:lumMod val="50000"/>
                  </a:schemeClr>
                </a:solidFill>
              </a:rPr>
              <a:t>Japonesa</a:t>
            </a:r>
            <a:r>
              <a:rPr lang="ja-JP" altLang="en-US" sz="1400" b="1" dirty="0" smtClean="0">
                <a:solidFill>
                  <a:schemeClr val="bg2">
                    <a:lumMod val="50000"/>
                  </a:schemeClr>
                </a:solidFill>
              </a:rPr>
              <a:t> </a:t>
            </a:r>
            <a:r>
              <a:rPr lang="en-US" altLang="ja-JP" sz="1400" b="1" dirty="0" smtClean="0">
                <a:solidFill>
                  <a:schemeClr val="bg2">
                    <a:lumMod val="50000"/>
                  </a:schemeClr>
                </a:solidFill>
              </a:rPr>
              <a:t>do</a:t>
            </a:r>
            <a:r>
              <a:rPr lang="ja-JP" altLang="en-US" sz="1400" b="1" dirty="0" smtClean="0">
                <a:solidFill>
                  <a:schemeClr val="bg2">
                    <a:lumMod val="50000"/>
                  </a:schemeClr>
                </a:solidFill>
              </a:rPr>
              <a:t> </a:t>
            </a:r>
            <a:r>
              <a:rPr lang="en-US" altLang="ja-JP" sz="1400" b="1" dirty="0" smtClean="0">
                <a:solidFill>
                  <a:schemeClr val="bg2">
                    <a:lumMod val="50000"/>
                  </a:schemeClr>
                </a:solidFill>
              </a:rPr>
              <a:t>Brasil</a:t>
            </a:r>
            <a:endParaRPr lang="en-US" sz="1400" b="1" dirty="0">
              <a:solidFill>
                <a:schemeClr val="bg2">
                  <a:lumMod val="50000"/>
                </a:schemeClr>
              </a:solidFill>
            </a:endParaRPr>
          </a:p>
        </p:txBody>
      </p:sp>
      <p:sp>
        <p:nvSpPr>
          <p:cNvPr id="6" name="テキスト ボックス 5"/>
          <p:cNvSpPr txBox="1"/>
          <p:nvPr/>
        </p:nvSpPr>
        <p:spPr>
          <a:xfrm>
            <a:off x="289596" y="979504"/>
            <a:ext cx="5357080" cy="584775"/>
          </a:xfrm>
          <a:prstGeom prst="rect">
            <a:avLst/>
          </a:prstGeom>
          <a:noFill/>
        </p:spPr>
        <p:txBody>
          <a:bodyPr wrap="square" rtlCol="0">
            <a:spAutoFit/>
          </a:bodyPr>
          <a:lstStyle/>
          <a:p>
            <a:r>
              <a:rPr lang="pt-BR" sz="3200" b="1" u="sng" dirty="0" smtClean="0">
                <a:solidFill>
                  <a:schemeClr val="tx1">
                    <a:lumMod val="65000"/>
                    <a:lumOff val="35000"/>
                  </a:schemeClr>
                </a:solidFill>
              </a:rPr>
              <a:t>Workshop x 8 times in 2018</a:t>
            </a:r>
            <a:endParaRPr lang="en-US" sz="2000" b="1" u="sng" dirty="0">
              <a:solidFill>
                <a:schemeClr val="tx1">
                  <a:lumMod val="65000"/>
                  <a:lumOff val="35000"/>
                </a:schemeClr>
              </a:solidFill>
            </a:endParaRPr>
          </a:p>
        </p:txBody>
      </p:sp>
      <p:sp>
        <p:nvSpPr>
          <p:cNvPr id="35" name="テキスト ボックス 34"/>
          <p:cNvSpPr txBox="1"/>
          <p:nvPr/>
        </p:nvSpPr>
        <p:spPr>
          <a:xfrm>
            <a:off x="1024164" y="1587503"/>
            <a:ext cx="4572000" cy="523220"/>
          </a:xfrm>
          <a:prstGeom prst="rect">
            <a:avLst/>
          </a:prstGeom>
          <a:noFill/>
        </p:spPr>
        <p:txBody>
          <a:bodyPr wrap="square" rtlCol="0">
            <a:spAutoFit/>
          </a:bodyPr>
          <a:lstStyle/>
          <a:p>
            <a:r>
              <a:rPr lang="ja-JP" altLang="en-US" sz="2800" dirty="0" smtClean="0">
                <a:solidFill>
                  <a:srgbClr val="0070C0"/>
                </a:solidFill>
              </a:rPr>
              <a:t>→ </a:t>
            </a:r>
            <a:r>
              <a:rPr lang="en-US" altLang="ja-JP" sz="2800" dirty="0" smtClean="0">
                <a:solidFill>
                  <a:srgbClr val="0070C0"/>
                </a:solidFill>
              </a:rPr>
              <a:t>Basic</a:t>
            </a:r>
            <a:r>
              <a:rPr lang="ja-JP" altLang="en-US" sz="2800" dirty="0" smtClean="0">
                <a:solidFill>
                  <a:srgbClr val="0070C0"/>
                </a:solidFill>
              </a:rPr>
              <a:t> </a:t>
            </a:r>
            <a:r>
              <a:rPr lang="en-US" altLang="ja-JP" sz="2800" dirty="0" smtClean="0">
                <a:solidFill>
                  <a:srgbClr val="0070C0"/>
                </a:solidFill>
              </a:rPr>
              <a:t>knowledge (`18 1Q)</a:t>
            </a:r>
            <a:endParaRPr lang="en-US" dirty="0">
              <a:solidFill>
                <a:srgbClr val="0070C0"/>
              </a:solidFill>
            </a:endParaRPr>
          </a:p>
        </p:txBody>
      </p:sp>
      <p:sp>
        <p:nvSpPr>
          <p:cNvPr id="36" name="テキスト ボックス 35"/>
          <p:cNvSpPr txBox="1"/>
          <p:nvPr/>
        </p:nvSpPr>
        <p:spPr>
          <a:xfrm>
            <a:off x="2050094" y="2084950"/>
            <a:ext cx="4572000" cy="523220"/>
          </a:xfrm>
          <a:prstGeom prst="rect">
            <a:avLst/>
          </a:prstGeom>
          <a:noFill/>
        </p:spPr>
        <p:txBody>
          <a:bodyPr wrap="square" rtlCol="0">
            <a:spAutoFit/>
          </a:bodyPr>
          <a:lstStyle/>
          <a:p>
            <a:r>
              <a:rPr lang="ja-JP" altLang="en-US" sz="2800" dirty="0" smtClean="0">
                <a:solidFill>
                  <a:srgbClr val="0070C0"/>
                </a:solidFill>
              </a:rPr>
              <a:t>→ </a:t>
            </a:r>
            <a:r>
              <a:rPr lang="en-US" altLang="ja-JP" sz="2800" dirty="0" smtClean="0">
                <a:solidFill>
                  <a:srgbClr val="0070C0"/>
                </a:solidFill>
              </a:rPr>
              <a:t>Advanced</a:t>
            </a:r>
            <a:r>
              <a:rPr lang="ja-JP" altLang="en-US" sz="2800" dirty="0" smtClean="0">
                <a:solidFill>
                  <a:srgbClr val="0070C0"/>
                </a:solidFill>
              </a:rPr>
              <a:t> </a:t>
            </a:r>
            <a:r>
              <a:rPr lang="en-US" altLang="ja-JP" sz="2800" dirty="0" smtClean="0">
                <a:solidFill>
                  <a:srgbClr val="0070C0"/>
                </a:solidFill>
              </a:rPr>
              <a:t>info (`18 2Q)</a:t>
            </a:r>
            <a:endParaRPr lang="en-US" dirty="0">
              <a:solidFill>
                <a:srgbClr val="0070C0"/>
              </a:solidFill>
            </a:endParaRPr>
          </a:p>
        </p:txBody>
      </p:sp>
      <p:sp>
        <p:nvSpPr>
          <p:cNvPr id="37" name="テキスト ボックス 36"/>
          <p:cNvSpPr txBox="1"/>
          <p:nvPr/>
        </p:nvSpPr>
        <p:spPr>
          <a:xfrm>
            <a:off x="3171218" y="2593842"/>
            <a:ext cx="4572000" cy="523220"/>
          </a:xfrm>
          <a:prstGeom prst="rect">
            <a:avLst/>
          </a:prstGeom>
          <a:noFill/>
        </p:spPr>
        <p:txBody>
          <a:bodyPr wrap="square" rtlCol="0">
            <a:spAutoFit/>
          </a:bodyPr>
          <a:lstStyle/>
          <a:p>
            <a:r>
              <a:rPr lang="ja-JP" altLang="en-US" sz="2800" dirty="0" smtClean="0">
                <a:solidFill>
                  <a:srgbClr val="0070C0"/>
                </a:solidFill>
              </a:rPr>
              <a:t>→ </a:t>
            </a:r>
            <a:r>
              <a:rPr lang="en-US" altLang="ja-JP" sz="2800" dirty="0" smtClean="0">
                <a:solidFill>
                  <a:srgbClr val="0070C0"/>
                </a:solidFill>
              </a:rPr>
              <a:t>Case</a:t>
            </a:r>
            <a:r>
              <a:rPr lang="ja-JP" altLang="en-US" sz="2800" dirty="0" smtClean="0">
                <a:solidFill>
                  <a:srgbClr val="0070C0"/>
                </a:solidFill>
              </a:rPr>
              <a:t> </a:t>
            </a:r>
            <a:r>
              <a:rPr lang="en-US" altLang="ja-JP" sz="2800" dirty="0" smtClean="0">
                <a:solidFill>
                  <a:srgbClr val="0070C0"/>
                </a:solidFill>
              </a:rPr>
              <a:t>Study (`18 3Q)</a:t>
            </a:r>
            <a:endParaRPr lang="en-US" dirty="0">
              <a:solidFill>
                <a:srgbClr val="0070C0"/>
              </a:solidFill>
            </a:endParaRPr>
          </a:p>
        </p:txBody>
      </p:sp>
      <p:pic>
        <p:nvPicPr>
          <p:cNvPr id="38" name="Picture 43"/>
          <p:cNvPicPr>
            <a:picLocks noChangeAspect="1"/>
          </p:cNvPicPr>
          <p:nvPr/>
        </p:nvPicPr>
        <p:blipFill>
          <a:blip r:embed="rId4"/>
          <a:stretch>
            <a:fillRect/>
          </a:stretch>
        </p:blipFill>
        <p:spPr>
          <a:xfrm>
            <a:off x="1057109" y="4369095"/>
            <a:ext cx="1701156" cy="1701156"/>
          </a:xfrm>
          <a:prstGeom prst="rect">
            <a:avLst/>
          </a:prstGeom>
        </p:spPr>
      </p:pic>
      <p:pic>
        <p:nvPicPr>
          <p:cNvPr id="42" name="図 41"/>
          <p:cNvPicPr>
            <a:picLocks noChangeAspect="1"/>
          </p:cNvPicPr>
          <p:nvPr/>
        </p:nvPicPr>
        <p:blipFill>
          <a:blip r:embed="rId5"/>
          <a:stretch>
            <a:fillRect/>
          </a:stretch>
        </p:blipFill>
        <p:spPr>
          <a:xfrm>
            <a:off x="6303714" y="4552159"/>
            <a:ext cx="1113403" cy="1101032"/>
          </a:xfrm>
          <a:prstGeom prst="rect">
            <a:avLst/>
          </a:prstGeom>
        </p:spPr>
      </p:pic>
      <p:pic>
        <p:nvPicPr>
          <p:cNvPr id="8" name="図 7"/>
          <p:cNvPicPr>
            <a:picLocks noChangeAspect="1"/>
          </p:cNvPicPr>
          <p:nvPr/>
        </p:nvPicPr>
        <p:blipFill>
          <a:blip r:embed="rId6"/>
          <a:stretch>
            <a:fillRect/>
          </a:stretch>
        </p:blipFill>
        <p:spPr>
          <a:xfrm>
            <a:off x="2645203" y="4469324"/>
            <a:ext cx="1403099" cy="1403099"/>
          </a:xfrm>
          <a:prstGeom prst="rect">
            <a:avLst/>
          </a:prstGeom>
        </p:spPr>
      </p:pic>
      <p:pic>
        <p:nvPicPr>
          <p:cNvPr id="10" name="図 9"/>
          <p:cNvPicPr>
            <a:picLocks noChangeAspect="1"/>
          </p:cNvPicPr>
          <p:nvPr/>
        </p:nvPicPr>
        <p:blipFill>
          <a:blip r:embed="rId7"/>
          <a:stretch>
            <a:fillRect/>
          </a:stretch>
        </p:blipFill>
        <p:spPr>
          <a:xfrm>
            <a:off x="4242289" y="4281785"/>
            <a:ext cx="1676248" cy="1676248"/>
          </a:xfrm>
          <a:prstGeom prst="rect">
            <a:avLst/>
          </a:prstGeom>
        </p:spPr>
      </p:pic>
      <p:sp>
        <p:nvSpPr>
          <p:cNvPr id="43" name="テキスト ボックス 42"/>
          <p:cNvSpPr txBox="1"/>
          <p:nvPr/>
        </p:nvSpPr>
        <p:spPr>
          <a:xfrm>
            <a:off x="8046002" y="951758"/>
            <a:ext cx="3399497" cy="707886"/>
          </a:xfrm>
          <a:prstGeom prst="rect">
            <a:avLst/>
          </a:prstGeom>
          <a:noFill/>
        </p:spPr>
        <p:txBody>
          <a:bodyPr wrap="square" rtlCol="0">
            <a:spAutoFit/>
          </a:bodyPr>
          <a:lstStyle/>
          <a:p>
            <a:r>
              <a:rPr lang="pt-BR" sz="2000" b="1" u="sng" dirty="0" err="1" smtClean="0">
                <a:solidFill>
                  <a:schemeClr val="tx1">
                    <a:lumMod val="65000"/>
                    <a:lumOff val="35000"/>
                  </a:schemeClr>
                </a:solidFill>
              </a:rPr>
              <a:t>Participation</a:t>
            </a:r>
            <a:r>
              <a:rPr lang="pt-BR" sz="2000" b="1" u="sng" dirty="0" smtClean="0">
                <a:solidFill>
                  <a:schemeClr val="tx1">
                    <a:lumMod val="65000"/>
                    <a:lumOff val="35000"/>
                  </a:schemeClr>
                </a:solidFill>
              </a:rPr>
              <a:t> </a:t>
            </a:r>
            <a:r>
              <a:rPr lang="pt-BR" sz="2000" b="1" u="sng" dirty="0" err="1" smtClean="0">
                <a:solidFill>
                  <a:schemeClr val="tx1">
                    <a:lumMod val="65000"/>
                    <a:lumOff val="35000"/>
                  </a:schemeClr>
                </a:solidFill>
              </a:rPr>
              <a:t>from</a:t>
            </a:r>
            <a:r>
              <a:rPr lang="pt-BR" sz="2000" b="1" u="sng" dirty="0" smtClean="0">
                <a:solidFill>
                  <a:schemeClr val="tx1">
                    <a:lumMod val="65000"/>
                    <a:lumOff val="35000"/>
                  </a:schemeClr>
                </a:solidFill>
              </a:rPr>
              <a:t> Sector </a:t>
            </a:r>
            <a:r>
              <a:rPr lang="pt-BR" sz="2000" b="1" u="sng" dirty="0" err="1" smtClean="0">
                <a:solidFill>
                  <a:schemeClr val="tx1">
                    <a:lumMod val="65000"/>
                    <a:lumOff val="35000"/>
                  </a:schemeClr>
                </a:solidFill>
              </a:rPr>
              <a:t>Departments</a:t>
            </a:r>
            <a:endParaRPr lang="en-US" sz="2000" b="1" u="sng" dirty="0">
              <a:solidFill>
                <a:schemeClr val="tx1">
                  <a:lumMod val="65000"/>
                  <a:lumOff val="35000"/>
                </a:schemeClr>
              </a:solidFill>
            </a:endParaRPr>
          </a:p>
        </p:txBody>
      </p:sp>
      <p:sp>
        <p:nvSpPr>
          <p:cNvPr id="44" name="テキスト ボックス 43"/>
          <p:cNvSpPr txBox="1"/>
          <p:nvPr/>
        </p:nvSpPr>
        <p:spPr>
          <a:xfrm>
            <a:off x="8318800" y="1610805"/>
            <a:ext cx="3126699" cy="4462760"/>
          </a:xfrm>
          <a:prstGeom prst="rect">
            <a:avLst/>
          </a:prstGeom>
          <a:noFill/>
        </p:spPr>
        <p:txBody>
          <a:bodyPr wrap="square" rtlCol="0">
            <a:spAutoFit/>
          </a:bodyPr>
          <a:lstStyle/>
          <a:p>
            <a:r>
              <a:rPr lang="ja-JP" altLang="en-US" sz="2000" b="1" dirty="0" smtClean="0">
                <a:solidFill>
                  <a:srgbClr val="0070C0"/>
                </a:solidFill>
              </a:rPr>
              <a:t>・</a:t>
            </a:r>
            <a:r>
              <a:rPr lang="en-US" altLang="ja-JP" sz="2000" b="1" dirty="0" smtClean="0">
                <a:solidFill>
                  <a:srgbClr val="0070C0"/>
                </a:solidFill>
              </a:rPr>
              <a:t>Automotive</a:t>
            </a:r>
            <a:br>
              <a:rPr lang="en-US" altLang="ja-JP" sz="2000" b="1" dirty="0" smtClean="0">
                <a:solidFill>
                  <a:srgbClr val="0070C0"/>
                </a:solidFill>
              </a:rPr>
            </a:br>
            <a:r>
              <a:rPr lang="ja-JP" altLang="en-US" sz="2000" b="1" dirty="0" smtClean="0">
                <a:solidFill>
                  <a:srgbClr val="0070C0"/>
                </a:solidFill>
              </a:rPr>
              <a:t>・</a:t>
            </a:r>
            <a:r>
              <a:rPr lang="en-US" altLang="ja-JP" sz="2000" b="1" dirty="0">
                <a:solidFill>
                  <a:srgbClr val="0070C0"/>
                </a:solidFill>
              </a:rPr>
              <a:t>Metal </a:t>
            </a:r>
            <a:r>
              <a:rPr lang="en-US" altLang="ja-JP" sz="2000" b="1" dirty="0" smtClean="0">
                <a:solidFill>
                  <a:srgbClr val="0070C0"/>
                </a:solidFill>
              </a:rPr>
              <a:t>and Machinery</a:t>
            </a:r>
            <a:br>
              <a:rPr lang="en-US" altLang="ja-JP" sz="2000" b="1" dirty="0" smtClean="0">
                <a:solidFill>
                  <a:srgbClr val="0070C0"/>
                </a:solidFill>
              </a:rPr>
            </a:br>
            <a:r>
              <a:rPr lang="ja-JP" altLang="en-US" sz="2000" b="1" dirty="0" smtClean="0">
                <a:solidFill>
                  <a:srgbClr val="0070C0"/>
                </a:solidFill>
              </a:rPr>
              <a:t>・</a:t>
            </a:r>
            <a:r>
              <a:rPr lang="en-US" altLang="ja-JP" sz="2000" b="1" dirty="0" smtClean="0">
                <a:solidFill>
                  <a:srgbClr val="0070C0"/>
                </a:solidFill>
              </a:rPr>
              <a:t>Electronics</a:t>
            </a:r>
            <a:r>
              <a:rPr lang="en-US" altLang="ja-JP" sz="2000" b="1" dirty="0">
                <a:solidFill>
                  <a:srgbClr val="0070C0"/>
                </a:solidFill>
              </a:rPr>
              <a:t/>
            </a:r>
            <a:br>
              <a:rPr lang="en-US" altLang="ja-JP" sz="2000" b="1" dirty="0">
                <a:solidFill>
                  <a:srgbClr val="0070C0"/>
                </a:solidFill>
              </a:rPr>
            </a:br>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Transport</a:t>
            </a:r>
          </a:p>
          <a:p>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Consulting</a:t>
            </a:r>
            <a:br>
              <a:rPr lang="en-US" altLang="ja-JP" sz="2000" b="1" dirty="0">
                <a:solidFill>
                  <a:schemeClr val="tx1">
                    <a:lumMod val="50000"/>
                    <a:lumOff val="50000"/>
                  </a:schemeClr>
                </a:solidFill>
              </a:rPr>
            </a:br>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Chemical Products</a:t>
            </a:r>
          </a:p>
          <a:p>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Finance</a:t>
            </a:r>
          </a:p>
          <a:p>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Foods</a:t>
            </a:r>
          </a:p>
          <a:p>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External Commerce</a:t>
            </a:r>
          </a:p>
          <a:p>
            <a:r>
              <a:rPr lang="ja-JP" altLang="en-US" sz="2000" b="1" dirty="0">
                <a:solidFill>
                  <a:schemeClr val="tx1">
                    <a:lumMod val="50000"/>
                    <a:lumOff val="50000"/>
                  </a:schemeClr>
                </a:solidFill>
              </a:rPr>
              <a:t>・</a:t>
            </a:r>
            <a:r>
              <a:rPr lang="en-US" altLang="ja-JP" sz="2000" b="1" dirty="0">
                <a:solidFill>
                  <a:schemeClr val="tx1">
                    <a:lumMod val="50000"/>
                    <a:lumOff val="50000"/>
                  </a:schemeClr>
                </a:solidFill>
              </a:rPr>
              <a:t>Construction/Textile</a:t>
            </a:r>
          </a:p>
          <a:p>
            <a:endParaRPr lang="en-US" altLang="ja-JP" sz="2400" dirty="0">
              <a:solidFill>
                <a:schemeClr val="tx1">
                  <a:lumMod val="65000"/>
                  <a:lumOff val="35000"/>
                </a:schemeClr>
              </a:solidFill>
            </a:endParaRPr>
          </a:p>
          <a:p>
            <a:endParaRPr lang="en-US" altLang="ja-JP" sz="2800" dirty="0">
              <a:solidFill>
                <a:schemeClr val="tx1">
                  <a:lumMod val="65000"/>
                  <a:lumOff val="35000"/>
                </a:schemeClr>
              </a:solidFill>
            </a:endParaRPr>
          </a:p>
          <a:p>
            <a:endParaRPr lang="en-US" sz="2800" dirty="0" smtClean="0">
              <a:solidFill>
                <a:schemeClr val="tx1">
                  <a:lumMod val="65000"/>
                  <a:lumOff val="35000"/>
                </a:schemeClr>
              </a:solidFill>
            </a:endParaRPr>
          </a:p>
        </p:txBody>
      </p:sp>
      <p:sp>
        <p:nvSpPr>
          <p:cNvPr id="11" name="右矢印 10"/>
          <p:cNvSpPr/>
          <p:nvPr/>
        </p:nvSpPr>
        <p:spPr>
          <a:xfrm>
            <a:off x="741405" y="5731705"/>
            <a:ext cx="10704095" cy="1040322"/>
          </a:xfrm>
          <a:prstGeom prst="rightArrow">
            <a:avLst>
              <a:gd name="adj1" fmla="val 59502"/>
              <a:gd name="adj2" fmla="val 156901"/>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Track record in 2018 - 2019</a:t>
            </a:r>
            <a:endParaRPr lang="en-US" sz="2800" dirty="0"/>
          </a:p>
        </p:txBody>
      </p:sp>
      <p:sp>
        <p:nvSpPr>
          <p:cNvPr id="45" name="テキスト ボックス 44"/>
          <p:cNvSpPr txBox="1"/>
          <p:nvPr/>
        </p:nvSpPr>
        <p:spPr>
          <a:xfrm>
            <a:off x="239084" y="4128677"/>
            <a:ext cx="5357080" cy="584775"/>
          </a:xfrm>
          <a:prstGeom prst="rect">
            <a:avLst/>
          </a:prstGeom>
          <a:noFill/>
        </p:spPr>
        <p:txBody>
          <a:bodyPr wrap="square" rtlCol="0">
            <a:spAutoFit/>
          </a:bodyPr>
          <a:lstStyle/>
          <a:p>
            <a:r>
              <a:rPr lang="pt-BR" sz="3200" b="1" u="sng" dirty="0" err="1" smtClean="0">
                <a:solidFill>
                  <a:schemeClr val="tx1">
                    <a:lumMod val="65000"/>
                    <a:lumOff val="35000"/>
                  </a:schemeClr>
                </a:solidFill>
              </a:rPr>
              <a:t>Guest</a:t>
            </a:r>
            <a:r>
              <a:rPr lang="pt-BR" sz="3200" b="1" u="sng" dirty="0" smtClean="0">
                <a:solidFill>
                  <a:schemeClr val="tx1">
                    <a:lumMod val="65000"/>
                    <a:lumOff val="35000"/>
                  </a:schemeClr>
                </a:solidFill>
              </a:rPr>
              <a:t> speakers</a:t>
            </a:r>
            <a:endParaRPr lang="en-US" sz="2000" b="1" u="sng" dirty="0">
              <a:solidFill>
                <a:schemeClr val="tx1">
                  <a:lumMod val="65000"/>
                  <a:lumOff val="35000"/>
                </a:schemeClr>
              </a:solidFill>
            </a:endParaRPr>
          </a:p>
        </p:txBody>
      </p:sp>
      <p:sp>
        <p:nvSpPr>
          <p:cNvPr id="19" name="テキスト ボックス 18"/>
          <p:cNvSpPr txBox="1"/>
          <p:nvPr/>
        </p:nvSpPr>
        <p:spPr>
          <a:xfrm>
            <a:off x="239084" y="3086480"/>
            <a:ext cx="5357080" cy="584775"/>
          </a:xfrm>
          <a:prstGeom prst="rect">
            <a:avLst/>
          </a:prstGeom>
          <a:noFill/>
        </p:spPr>
        <p:txBody>
          <a:bodyPr wrap="square" rtlCol="0">
            <a:spAutoFit/>
          </a:bodyPr>
          <a:lstStyle/>
          <a:p>
            <a:r>
              <a:rPr lang="pt-BR" sz="3200" b="1" u="sng" dirty="0" err="1" smtClean="0">
                <a:solidFill>
                  <a:schemeClr val="tx1">
                    <a:lumMod val="65000"/>
                    <a:lumOff val="35000"/>
                  </a:schemeClr>
                </a:solidFill>
              </a:rPr>
              <a:t>Survey</a:t>
            </a:r>
            <a:r>
              <a:rPr lang="pt-BR" sz="3200" b="1" u="sng" dirty="0" smtClean="0">
                <a:solidFill>
                  <a:schemeClr val="tx1">
                    <a:lumMod val="65000"/>
                    <a:lumOff val="35000"/>
                  </a:schemeClr>
                </a:solidFill>
              </a:rPr>
              <a:t> </a:t>
            </a:r>
            <a:r>
              <a:rPr lang="pt-BR" sz="3200" b="1" u="sng" dirty="0" err="1" smtClean="0">
                <a:solidFill>
                  <a:schemeClr val="tx1">
                    <a:lumMod val="65000"/>
                    <a:lumOff val="35000"/>
                  </a:schemeClr>
                </a:solidFill>
              </a:rPr>
              <a:t>accross</a:t>
            </a:r>
            <a:r>
              <a:rPr lang="pt-BR" sz="3200" b="1" u="sng" dirty="0" smtClean="0">
                <a:solidFill>
                  <a:schemeClr val="tx1">
                    <a:lumMod val="65000"/>
                    <a:lumOff val="35000"/>
                  </a:schemeClr>
                </a:solidFill>
              </a:rPr>
              <a:t> </a:t>
            </a:r>
            <a:r>
              <a:rPr lang="pt-BR" sz="3200" b="1" u="sng" dirty="0" err="1" smtClean="0">
                <a:solidFill>
                  <a:schemeClr val="tx1">
                    <a:lumMod val="65000"/>
                    <a:lumOff val="35000"/>
                  </a:schemeClr>
                </a:solidFill>
              </a:rPr>
              <a:t>the</a:t>
            </a:r>
            <a:r>
              <a:rPr lang="pt-BR" sz="3200" b="1" u="sng" dirty="0" smtClean="0">
                <a:solidFill>
                  <a:schemeClr val="tx1">
                    <a:lumMod val="65000"/>
                    <a:lumOff val="35000"/>
                  </a:schemeClr>
                </a:solidFill>
              </a:rPr>
              <a:t> </a:t>
            </a:r>
            <a:r>
              <a:rPr lang="pt-BR" sz="3200" b="1" u="sng" dirty="0" err="1" smtClean="0">
                <a:solidFill>
                  <a:schemeClr val="tx1">
                    <a:lumMod val="65000"/>
                    <a:lumOff val="35000"/>
                  </a:schemeClr>
                </a:solidFill>
              </a:rPr>
              <a:t>Mercosur</a:t>
            </a:r>
            <a:endParaRPr lang="en-US" sz="2000" b="1" u="sng" dirty="0">
              <a:solidFill>
                <a:schemeClr val="tx1">
                  <a:lumMod val="65000"/>
                  <a:lumOff val="35000"/>
                </a:schemeClr>
              </a:solidFill>
            </a:endParaRPr>
          </a:p>
        </p:txBody>
      </p:sp>
      <p:sp>
        <p:nvSpPr>
          <p:cNvPr id="20" name="テキスト ボックス 19"/>
          <p:cNvSpPr txBox="1"/>
          <p:nvPr/>
        </p:nvSpPr>
        <p:spPr>
          <a:xfrm>
            <a:off x="2189345" y="3758565"/>
            <a:ext cx="4572000" cy="523220"/>
          </a:xfrm>
          <a:prstGeom prst="rect">
            <a:avLst/>
          </a:prstGeom>
          <a:noFill/>
        </p:spPr>
        <p:txBody>
          <a:bodyPr wrap="square" rtlCol="0">
            <a:spAutoFit/>
          </a:bodyPr>
          <a:lstStyle/>
          <a:p>
            <a:r>
              <a:rPr lang="ja-JP" altLang="en-US" sz="2800" dirty="0" smtClean="0">
                <a:solidFill>
                  <a:srgbClr val="0070C0"/>
                </a:solidFill>
              </a:rPr>
              <a:t>→ </a:t>
            </a:r>
            <a:r>
              <a:rPr lang="en-US" altLang="ja-JP" sz="2800" dirty="0" smtClean="0">
                <a:solidFill>
                  <a:srgbClr val="0070C0"/>
                </a:solidFill>
              </a:rPr>
              <a:t>Conducted (`18 2Q)</a:t>
            </a:r>
            <a:endParaRPr lang="en-US" dirty="0">
              <a:solidFill>
                <a:srgbClr val="0070C0"/>
              </a:solidFill>
            </a:endParaRPr>
          </a:p>
        </p:txBody>
      </p:sp>
      <p:sp>
        <p:nvSpPr>
          <p:cNvPr id="2" name="スライド番号プレースホルダー 1"/>
          <p:cNvSpPr>
            <a:spLocks noGrp="1"/>
          </p:cNvSpPr>
          <p:nvPr>
            <p:ph type="sldNum" sz="quarter" idx="12"/>
          </p:nvPr>
        </p:nvSpPr>
        <p:spPr/>
        <p:txBody>
          <a:bodyPr/>
          <a:lstStyle/>
          <a:p>
            <a:fld id="{8FED1948-56DD-4A2D-AF3D-480E3DCE7B87}" type="slidenum">
              <a:rPr lang="en-US" smtClean="0"/>
              <a:t>2</a:t>
            </a:fld>
            <a:endParaRPr lang="en-US"/>
          </a:p>
        </p:txBody>
      </p:sp>
      <p:sp>
        <p:nvSpPr>
          <p:cNvPr id="3" name="CaixaDeTexto 2"/>
          <p:cNvSpPr txBox="1"/>
          <p:nvPr/>
        </p:nvSpPr>
        <p:spPr>
          <a:xfrm>
            <a:off x="289596" y="203980"/>
            <a:ext cx="5985071" cy="461665"/>
          </a:xfrm>
          <a:prstGeom prst="rect">
            <a:avLst/>
          </a:prstGeom>
          <a:noFill/>
        </p:spPr>
        <p:txBody>
          <a:bodyPr wrap="square" rtlCol="0">
            <a:spAutoFit/>
          </a:bodyPr>
          <a:lstStyle/>
          <a:p>
            <a:r>
              <a:rPr lang="pt-BR" sz="2400" b="1" dirty="0" err="1" smtClean="0">
                <a:solidFill>
                  <a:schemeClr val="tx1">
                    <a:lumMod val="85000"/>
                    <a:lumOff val="15000"/>
                  </a:schemeClr>
                </a:solidFill>
              </a:rPr>
              <a:t>Task</a:t>
            </a:r>
            <a:r>
              <a:rPr lang="pt-BR" sz="2400" b="1" dirty="0" smtClean="0">
                <a:solidFill>
                  <a:schemeClr val="tx1">
                    <a:lumMod val="85000"/>
                    <a:lumOff val="15000"/>
                  </a:schemeClr>
                </a:solidFill>
              </a:rPr>
              <a:t> Force EPA </a:t>
            </a:r>
            <a:r>
              <a:rPr lang="pt-BR" sz="2400" b="1" dirty="0" err="1" smtClean="0">
                <a:solidFill>
                  <a:schemeClr val="tx1">
                    <a:lumMod val="85000"/>
                    <a:lumOff val="15000"/>
                  </a:schemeClr>
                </a:solidFill>
              </a:rPr>
              <a:t>Japan</a:t>
            </a:r>
            <a:r>
              <a:rPr lang="pt-BR" sz="2400" b="1" dirty="0" smtClean="0">
                <a:solidFill>
                  <a:schemeClr val="tx1">
                    <a:lumMod val="85000"/>
                    <a:lumOff val="15000"/>
                  </a:schemeClr>
                </a:solidFill>
              </a:rPr>
              <a:t> - Mercosul</a:t>
            </a:r>
            <a:endParaRPr lang="pt-BR" sz="2400" b="1" dirty="0">
              <a:solidFill>
                <a:schemeClr val="tx1">
                  <a:lumMod val="85000"/>
                  <a:lumOff val="15000"/>
                </a:schemeClr>
              </a:solidFill>
            </a:endParaRPr>
          </a:p>
        </p:txBody>
      </p:sp>
    </p:spTree>
    <p:extLst>
      <p:ext uri="{BB962C8B-B14F-4D97-AF65-F5344CB8AC3E}">
        <p14:creationId xmlns:p14="http://schemas.microsoft.com/office/powerpoint/2010/main" val="6617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p:cNvPicPr>
            <a:picLocks noChangeAspect="1"/>
          </p:cNvPicPr>
          <p:nvPr/>
        </p:nvPicPr>
        <p:blipFill>
          <a:blip r:embed="rId3"/>
          <a:stretch>
            <a:fillRect/>
          </a:stretch>
        </p:blipFill>
        <p:spPr>
          <a:xfrm>
            <a:off x="11353067" y="15185"/>
            <a:ext cx="838933" cy="629200"/>
          </a:xfrm>
          <a:prstGeom prst="rect">
            <a:avLst/>
          </a:prstGeom>
        </p:spPr>
      </p:pic>
      <p:sp>
        <p:nvSpPr>
          <p:cNvPr id="8" name="テキスト ボックス 7"/>
          <p:cNvSpPr txBox="1"/>
          <p:nvPr/>
        </p:nvSpPr>
        <p:spPr>
          <a:xfrm>
            <a:off x="8096213" y="34703"/>
            <a:ext cx="3349287" cy="400110"/>
          </a:xfrm>
          <a:prstGeom prst="rect">
            <a:avLst/>
          </a:prstGeom>
          <a:noFill/>
        </p:spPr>
        <p:txBody>
          <a:bodyPr wrap="square" rtlCol="0">
            <a:spAutoFit/>
          </a:bodyPr>
          <a:lstStyle/>
          <a:p>
            <a:pPr algn="r"/>
            <a:r>
              <a:rPr lang="ja-JP" altLang="en-US" sz="2000" b="1" dirty="0" smtClean="0">
                <a:solidFill>
                  <a:schemeClr val="bg2">
                    <a:lumMod val="50000"/>
                  </a:schemeClr>
                </a:solidFill>
              </a:rPr>
              <a:t>ブラジル日本商工会議所</a:t>
            </a:r>
            <a:endParaRPr lang="en-US" sz="2000" b="1" dirty="0">
              <a:solidFill>
                <a:schemeClr val="bg2">
                  <a:lumMod val="50000"/>
                </a:schemeClr>
              </a:solidFill>
            </a:endParaRPr>
          </a:p>
        </p:txBody>
      </p:sp>
      <p:sp>
        <p:nvSpPr>
          <p:cNvPr id="9" name="テキスト ボックス 8"/>
          <p:cNvSpPr txBox="1"/>
          <p:nvPr/>
        </p:nvSpPr>
        <p:spPr>
          <a:xfrm>
            <a:off x="7181338" y="342076"/>
            <a:ext cx="4264162" cy="307777"/>
          </a:xfrm>
          <a:prstGeom prst="rect">
            <a:avLst/>
          </a:prstGeom>
          <a:noFill/>
        </p:spPr>
        <p:txBody>
          <a:bodyPr wrap="square" rtlCol="0">
            <a:spAutoFit/>
          </a:bodyPr>
          <a:lstStyle/>
          <a:p>
            <a:pPr algn="r"/>
            <a:r>
              <a:rPr lang="en-US" altLang="ja-JP" sz="1400" b="1" dirty="0" smtClean="0">
                <a:solidFill>
                  <a:schemeClr val="bg2">
                    <a:lumMod val="50000"/>
                  </a:schemeClr>
                </a:solidFill>
              </a:rPr>
              <a:t>Camara</a:t>
            </a:r>
            <a:r>
              <a:rPr lang="ja-JP" altLang="en-US" sz="1400" b="1" dirty="0" smtClean="0">
                <a:solidFill>
                  <a:schemeClr val="bg2">
                    <a:lumMod val="50000"/>
                  </a:schemeClr>
                </a:solidFill>
              </a:rPr>
              <a:t> </a:t>
            </a:r>
            <a:r>
              <a:rPr lang="en-US" altLang="ja-JP" sz="1400" b="1" dirty="0" smtClean="0">
                <a:solidFill>
                  <a:schemeClr val="bg2">
                    <a:lumMod val="50000"/>
                  </a:schemeClr>
                </a:solidFill>
              </a:rPr>
              <a:t>de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Comercio</a:t>
            </a:r>
            <a:r>
              <a:rPr lang="ja-JP" altLang="en-US" sz="1400" b="1" dirty="0" smtClean="0">
                <a:solidFill>
                  <a:schemeClr val="bg2">
                    <a:lumMod val="50000"/>
                  </a:schemeClr>
                </a:solidFill>
              </a:rPr>
              <a:t> </a:t>
            </a:r>
            <a:r>
              <a:rPr lang="en-US" altLang="ja-JP" sz="1400" b="1" dirty="0" smtClean="0">
                <a:solidFill>
                  <a:schemeClr val="bg2">
                    <a:lumMod val="50000"/>
                  </a:schemeClr>
                </a:solidFill>
              </a:rPr>
              <a:t>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Industria</a:t>
            </a:r>
            <a:r>
              <a:rPr lang="ja-JP" altLang="en-US" sz="1400" b="1" dirty="0" smtClean="0">
                <a:solidFill>
                  <a:schemeClr val="bg2">
                    <a:lumMod val="50000"/>
                  </a:schemeClr>
                </a:solidFill>
              </a:rPr>
              <a:t> </a:t>
            </a:r>
            <a:r>
              <a:rPr lang="en-US" altLang="ja-JP" sz="1400" b="1" dirty="0" smtClean="0">
                <a:solidFill>
                  <a:schemeClr val="bg2">
                    <a:lumMod val="50000"/>
                  </a:schemeClr>
                </a:solidFill>
              </a:rPr>
              <a:t>Japonesa</a:t>
            </a:r>
            <a:r>
              <a:rPr lang="ja-JP" altLang="en-US" sz="1400" b="1" dirty="0" smtClean="0">
                <a:solidFill>
                  <a:schemeClr val="bg2">
                    <a:lumMod val="50000"/>
                  </a:schemeClr>
                </a:solidFill>
              </a:rPr>
              <a:t> </a:t>
            </a:r>
            <a:r>
              <a:rPr lang="en-US" altLang="ja-JP" sz="1400" b="1" dirty="0" smtClean="0">
                <a:solidFill>
                  <a:schemeClr val="bg2">
                    <a:lumMod val="50000"/>
                  </a:schemeClr>
                </a:solidFill>
              </a:rPr>
              <a:t>do</a:t>
            </a:r>
            <a:r>
              <a:rPr lang="ja-JP" altLang="en-US" sz="1400" b="1" dirty="0" smtClean="0">
                <a:solidFill>
                  <a:schemeClr val="bg2">
                    <a:lumMod val="50000"/>
                  </a:schemeClr>
                </a:solidFill>
              </a:rPr>
              <a:t> </a:t>
            </a:r>
            <a:r>
              <a:rPr lang="en-US" altLang="ja-JP" sz="1400" b="1" dirty="0" smtClean="0">
                <a:solidFill>
                  <a:schemeClr val="bg2">
                    <a:lumMod val="50000"/>
                  </a:schemeClr>
                </a:solidFill>
              </a:rPr>
              <a:t>Brasil</a:t>
            </a:r>
            <a:endParaRPr lang="en-US" sz="1400" b="1" dirty="0">
              <a:solidFill>
                <a:schemeClr val="bg2">
                  <a:lumMod val="50000"/>
                </a:schemeClr>
              </a:solidFill>
            </a:endParaRPr>
          </a:p>
        </p:txBody>
      </p:sp>
      <p:sp>
        <p:nvSpPr>
          <p:cNvPr id="3" name="スライド番号プレースホルダー 2"/>
          <p:cNvSpPr>
            <a:spLocks noGrp="1"/>
          </p:cNvSpPr>
          <p:nvPr>
            <p:ph type="sldNum" sz="quarter" idx="12"/>
          </p:nvPr>
        </p:nvSpPr>
        <p:spPr/>
        <p:txBody>
          <a:bodyPr/>
          <a:lstStyle/>
          <a:p>
            <a:fld id="{8FED1948-56DD-4A2D-AF3D-480E3DCE7B87}" type="slidenum">
              <a:rPr lang="en-US" smtClean="0"/>
              <a:t>3</a:t>
            </a:fld>
            <a:endParaRPr lang="en-US"/>
          </a:p>
        </p:txBody>
      </p:sp>
      <p:sp>
        <p:nvSpPr>
          <p:cNvPr id="10" name="テキスト ボックス 5"/>
          <p:cNvSpPr txBox="1"/>
          <p:nvPr/>
        </p:nvSpPr>
        <p:spPr>
          <a:xfrm>
            <a:off x="282461" y="234758"/>
            <a:ext cx="7067251" cy="584775"/>
          </a:xfrm>
          <a:prstGeom prst="rect">
            <a:avLst/>
          </a:prstGeom>
          <a:noFill/>
        </p:spPr>
        <p:txBody>
          <a:bodyPr wrap="square" rtlCol="0">
            <a:spAutoFit/>
          </a:bodyPr>
          <a:lstStyle/>
          <a:p>
            <a:r>
              <a:rPr lang="pt-BR" sz="3200" b="1" dirty="0" err="1" smtClean="0"/>
              <a:t>Proposals</a:t>
            </a:r>
            <a:r>
              <a:rPr lang="pt-BR" sz="3200" b="1" dirty="0" smtClean="0"/>
              <a:t> for </a:t>
            </a:r>
            <a:r>
              <a:rPr lang="pt-BR" sz="3200" b="1" dirty="0" err="1" smtClean="0"/>
              <a:t>Tax</a:t>
            </a:r>
            <a:r>
              <a:rPr lang="pt-BR" sz="3200" b="1" dirty="0" smtClean="0"/>
              <a:t> </a:t>
            </a:r>
            <a:r>
              <a:rPr lang="pt-BR" sz="3200" b="1" dirty="0" err="1" smtClean="0"/>
              <a:t>Policy</a:t>
            </a:r>
            <a:r>
              <a:rPr lang="pt-BR" sz="3200" b="1" dirty="0" smtClean="0"/>
              <a:t> </a:t>
            </a:r>
            <a:r>
              <a:rPr lang="pt-BR" sz="3200" b="1" dirty="0" err="1" smtClean="0"/>
              <a:t>Reform</a:t>
            </a:r>
            <a:endParaRPr 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7" y="2921883"/>
            <a:ext cx="4812084" cy="3428999"/>
          </a:xfrm>
          <a:prstGeom prst="rect">
            <a:avLst/>
          </a:prstGeom>
        </p:spPr>
      </p:pic>
      <p:sp>
        <p:nvSpPr>
          <p:cNvPr id="15" name="テキスト ボックス 42"/>
          <p:cNvSpPr txBox="1"/>
          <p:nvPr/>
        </p:nvSpPr>
        <p:spPr>
          <a:xfrm>
            <a:off x="7062237" y="967068"/>
            <a:ext cx="3943759" cy="830997"/>
          </a:xfrm>
          <a:prstGeom prst="rect">
            <a:avLst/>
          </a:prstGeom>
          <a:noFill/>
          <a:ln>
            <a:solidFill>
              <a:schemeClr val="accent1">
                <a:lumMod val="75000"/>
              </a:schemeClr>
            </a:solidFill>
          </a:ln>
        </p:spPr>
        <p:txBody>
          <a:bodyPr wrap="square" rtlCol="0">
            <a:spAutoFit/>
          </a:bodyPr>
          <a:lstStyle/>
          <a:p>
            <a:r>
              <a:rPr lang="pt-BR" sz="1600" b="1" u="sng" dirty="0" err="1" smtClean="0">
                <a:solidFill>
                  <a:schemeClr val="tx1">
                    <a:lumMod val="65000"/>
                    <a:lumOff val="35000"/>
                  </a:schemeClr>
                </a:solidFill>
              </a:rPr>
              <a:t>Survey</a:t>
            </a:r>
            <a:r>
              <a:rPr lang="pt-BR" sz="1600" b="1" u="sng" dirty="0" smtClean="0">
                <a:solidFill>
                  <a:schemeClr val="tx1">
                    <a:lumMod val="65000"/>
                    <a:lumOff val="35000"/>
                  </a:schemeClr>
                </a:solidFill>
              </a:rPr>
              <a:t> </a:t>
            </a:r>
            <a:r>
              <a:rPr lang="pt-BR" sz="1600" b="1" u="sng" dirty="0" err="1" smtClean="0">
                <a:solidFill>
                  <a:schemeClr val="tx1">
                    <a:lumMod val="65000"/>
                    <a:lumOff val="35000"/>
                  </a:schemeClr>
                </a:solidFill>
              </a:rPr>
              <a:t>of</a:t>
            </a:r>
            <a:r>
              <a:rPr lang="pt-BR" sz="1600" b="1" u="sng" dirty="0" smtClean="0">
                <a:solidFill>
                  <a:schemeClr val="tx1">
                    <a:lumMod val="65000"/>
                    <a:lumOff val="35000"/>
                  </a:schemeClr>
                </a:solidFill>
              </a:rPr>
              <a:t> 74 </a:t>
            </a:r>
            <a:r>
              <a:rPr lang="pt-BR" sz="1600" b="1" u="sng" dirty="0" err="1" smtClean="0">
                <a:solidFill>
                  <a:schemeClr val="tx1">
                    <a:lumMod val="65000"/>
                    <a:lumOff val="35000"/>
                  </a:schemeClr>
                </a:solidFill>
              </a:rPr>
              <a:t>Japanese</a:t>
            </a:r>
            <a:r>
              <a:rPr lang="pt-BR" sz="1600" b="1" u="sng" dirty="0" smtClean="0">
                <a:solidFill>
                  <a:schemeClr val="tx1">
                    <a:lumMod val="65000"/>
                    <a:lumOff val="35000"/>
                  </a:schemeClr>
                </a:solidFill>
              </a:rPr>
              <a:t> </a:t>
            </a:r>
            <a:r>
              <a:rPr lang="pt-BR" sz="1600" b="1" u="sng" dirty="0" err="1" smtClean="0">
                <a:solidFill>
                  <a:schemeClr val="tx1">
                    <a:lumMod val="65000"/>
                    <a:lumOff val="35000"/>
                  </a:schemeClr>
                </a:solidFill>
              </a:rPr>
              <a:t>companies</a:t>
            </a:r>
            <a:r>
              <a:rPr lang="pt-BR" sz="1600" b="1" u="sng" dirty="0" smtClean="0">
                <a:solidFill>
                  <a:schemeClr val="tx1">
                    <a:lumMod val="65000"/>
                    <a:lumOff val="35000"/>
                  </a:schemeClr>
                </a:solidFill>
              </a:rPr>
              <a:t> in </a:t>
            </a:r>
            <a:r>
              <a:rPr lang="pt-BR" sz="1600" b="1" u="sng" dirty="0" err="1" smtClean="0">
                <a:solidFill>
                  <a:schemeClr val="tx1">
                    <a:lumMod val="65000"/>
                    <a:lumOff val="35000"/>
                  </a:schemeClr>
                </a:solidFill>
              </a:rPr>
              <a:t>Brazil</a:t>
            </a:r>
            <a:endParaRPr lang="pt-BR" sz="1600" dirty="0" smtClean="0">
              <a:solidFill>
                <a:schemeClr val="tx1">
                  <a:lumMod val="65000"/>
                  <a:lumOff val="35000"/>
                </a:schemeClr>
              </a:solidFill>
            </a:endParaRPr>
          </a:p>
          <a:p>
            <a:pPr marL="285750" indent="-285750">
              <a:buFont typeface="Wingdings" panose="05000000000000000000" pitchFamily="2" charset="2"/>
              <a:buChar char="Ø"/>
            </a:pPr>
            <a:r>
              <a:rPr lang="pt-BR" sz="1600" dirty="0" smtClean="0">
                <a:solidFill>
                  <a:schemeClr val="tx1">
                    <a:lumMod val="65000"/>
                    <a:lumOff val="35000"/>
                  </a:schemeClr>
                </a:solidFill>
              </a:rPr>
              <a:t>In </a:t>
            </a:r>
            <a:r>
              <a:rPr lang="pt-BR" sz="1600" dirty="0" err="1" smtClean="0">
                <a:solidFill>
                  <a:schemeClr val="tx1">
                    <a:lumMod val="65000"/>
                    <a:lumOff val="35000"/>
                  </a:schemeClr>
                </a:solidFill>
              </a:rPr>
              <a:t>June</a:t>
            </a:r>
            <a:r>
              <a:rPr lang="pt-BR" sz="1600" dirty="0" smtClean="0">
                <a:solidFill>
                  <a:schemeClr val="tx1">
                    <a:lumMod val="65000"/>
                    <a:lumOff val="35000"/>
                  </a:schemeClr>
                </a:solidFill>
              </a:rPr>
              <a:t> </a:t>
            </a:r>
            <a:r>
              <a:rPr lang="pt-BR" sz="1600" dirty="0" err="1" smtClean="0">
                <a:solidFill>
                  <a:schemeClr val="tx1">
                    <a:lumMod val="65000"/>
                    <a:lumOff val="35000"/>
                  </a:schemeClr>
                </a:solidFill>
              </a:rPr>
              <a:t>and</a:t>
            </a:r>
            <a:r>
              <a:rPr lang="pt-BR" sz="1600" dirty="0" smtClean="0">
                <a:solidFill>
                  <a:schemeClr val="tx1">
                    <a:lumMod val="65000"/>
                    <a:lumOff val="35000"/>
                  </a:schemeClr>
                </a:solidFill>
              </a:rPr>
              <a:t> July, 2019</a:t>
            </a:r>
          </a:p>
          <a:p>
            <a:pPr marL="285750" indent="-285750">
              <a:buFont typeface="Wingdings" panose="05000000000000000000" pitchFamily="2" charset="2"/>
              <a:buChar char="Ø"/>
            </a:pPr>
            <a:r>
              <a:rPr lang="pt-BR" sz="1600" dirty="0" smtClean="0">
                <a:solidFill>
                  <a:schemeClr val="tx1">
                    <a:lumMod val="65000"/>
                    <a:lumOff val="35000"/>
                  </a:schemeClr>
                </a:solidFill>
              </a:rPr>
              <a:t>49 </a:t>
            </a:r>
            <a:r>
              <a:rPr lang="pt-BR" sz="1600" dirty="0" err="1" smtClean="0">
                <a:solidFill>
                  <a:schemeClr val="tx1">
                    <a:lumMod val="65000"/>
                    <a:lumOff val="35000"/>
                  </a:schemeClr>
                </a:solidFill>
              </a:rPr>
              <a:t>Questions</a:t>
            </a:r>
            <a:endParaRPr lang="pt-BR" sz="1600" dirty="0" smtClean="0">
              <a:solidFill>
                <a:schemeClr val="tx1">
                  <a:lumMod val="65000"/>
                  <a:lumOff val="3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7632178"/>
              </p:ext>
            </p:extLst>
          </p:nvPr>
        </p:nvGraphicFramePr>
        <p:xfrm>
          <a:off x="282461" y="951518"/>
          <a:ext cx="6504705" cy="5417123"/>
        </p:xfrm>
        <a:graphic>
          <a:graphicData uri="http://schemas.openxmlformats.org/drawingml/2006/table">
            <a:tbl>
              <a:tblPr firstRow="1" bandRow="1">
                <a:tableStyleId>{5C22544A-7EE6-4342-B048-85BDC9FD1C3A}</a:tableStyleId>
              </a:tblPr>
              <a:tblGrid>
                <a:gridCol w="2692560"/>
                <a:gridCol w="3812145"/>
              </a:tblGrid>
              <a:tr h="207581">
                <a:tc>
                  <a:txBody>
                    <a:bodyPr/>
                    <a:lstStyle/>
                    <a:p>
                      <a:r>
                        <a:rPr lang="en-US" dirty="0" smtClean="0"/>
                        <a:t>Areas</a:t>
                      </a:r>
                      <a:endParaRPr lang="en-US" dirty="0"/>
                    </a:p>
                  </a:txBody>
                  <a:tcPr/>
                </a:tc>
                <a:tc>
                  <a:txBody>
                    <a:bodyPr/>
                    <a:lstStyle/>
                    <a:p>
                      <a:r>
                        <a:rPr lang="en-US" dirty="0" smtClean="0"/>
                        <a:t>Proposals</a:t>
                      </a:r>
                      <a:endParaRPr lang="en-US" dirty="0"/>
                    </a:p>
                  </a:txBody>
                  <a:tcPr/>
                </a:tc>
              </a:tr>
              <a:tr h="683749">
                <a:tc>
                  <a:txBody>
                    <a:bodyPr/>
                    <a:lstStyle/>
                    <a:p>
                      <a:r>
                        <a:rPr lang="en-US" dirty="0" smtClean="0"/>
                        <a:t>Simplification of Tax Regimes</a:t>
                      </a:r>
                      <a:endParaRPr lang="en-US" dirty="0"/>
                    </a:p>
                  </a:txBody>
                  <a:tcPr/>
                </a:tc>
                <a:tc>
                  <a:txBody>
                    <a:bodyPr/>
                    <a:lstStyle/>
                    <a:p>
                      <a:r>
                        <a:rPr lang="en-US" dirty="0" smtClean="0"/>
                        <a:t>Federal</a:t>
                      </a:r>
                      <a:r>
                        <a:rPr lang="en-US" baseline="0" dirty="0" smtClean="0"/>
                        <a:t> taxes as well as</a:t>
                      </a:r>
                      <a:r>
                        <a:rPr lang="en-US" dirty="0" smtClean="0"/>
                        <a:t> ICMS and ISS</a:t>
                      </a:r>
                    </a:p>
                    <a:p>
                      <a:r>
                        <a:rPr lang="en-US" dirty="0" smtClean="0"/>
                        <a:t>Documentation and</a:t>
                      </a:r>
                      <a:r>
                        <a:rPr lang="en-US" baseline="0" dirty="0" smtClean="0"/>
                        <a:t> penalty</a:t>
                      </a:r>
                      <a:endParaRPr lang="en-US" dirty="0"/>
                    </a:p>
                  </a:txBody>
                  <a:tcPr/>
                </a:tc>
              </a:tr>
              <a:tr h="675047">
                <a:tc>
                  <a:txBody>
                    <a:bodyPr/>
                    <a:lstStyle/>
                    <a:p>
                      <a:r>
                        <a:rPr lang="en-US" dirty="0" smtClean="0"/>
                        <a:t>Frequency of Tax</a:t>
                      </a:r>
                      <a:r>
                        <a:rPr lang="en-US" baseline="0" dirty="0" smtClean="0"/>
                        <a:t> Policy Changes</a:t>
                      </a:r>
                      <a:endParaRPr lang="en-US" dirty="0"/>
                    </a:p>
                  </a:txBody>
                  <a:tcPr/>
                </a:tc>
                <a:tc>
                  <a:txBody>
                    <a:bodyPr/>
                    <a:lstStyle/>
                    <a:p>
                      <a:r>
                        <a:rPr lang="en-US" dirty="0" smtClean="0"/>
                        <a:t>Lead time</a:t>
                      </a:r>
                    </a:p>
                    <a:p>
                      <a:r>
                        <a:rPr lang="en-US" dirty="0" smtClean="0"/>
                        <a:t>Consistency</a:t>
                      </a:r>
                      <a:endParaRPr lang="en-US" dirty="0"/>
                    </a:p>
                  </a:txBody>
                  <a:tcPr/>
                </a:tc>
              </a:tr>
              <a:tr h="316626">
                <a:tc>
                  <a:txBody>
                    <a:bodyPr/>
                    <a:lstStyle/>
                    <a:p>
                      <a:r>
                        <a:rPr lang="en-US" dirty="0" smtClean="0"/>
                        <a:t>Refund and Offset</a:t>
                      </a:r>
                      <a:r>
                        <a:rPr lang="en-US" baseline="0" dirty="0" smtClean="0"/>
                        <a:t> of Tax Credits</a:t>
                      </a:r>
                      <a:endParaRPr lang="en-US" dirty="0"/>
                    </a:p>
                  </a:txBody>
                  <a:tcPr/>
                </a:tc>
                <a:tc>
                  <a:txBody>
                    <a:bodyPr/>
                    <a:lstStyle/>
                    <a:p>
                      <a:r>
                        <a:rPr lang="en-US" dirty="0" smtClean="0"/>
                        <a:t>Process simplification</a:t>
                      </a:r>
                    </a:p>
                    <a:p>
                      <a:endParaRPr lang="en-US" dirty="0"/>
                    </a:p>
                  </a:txBody>
                  <a:tcPr/>
                </a:tc>
              </a:tr>
              <a:tr h="675047">
                <a:tc>
                  <a:txBody>
                    <a:bodyPr/>
                    <a:lstStyle/>
                    <a:p>
                      <a:r>
                        <a:rPr lang="en-US" dirty="0" smtClean="0"/>
                        <a:t>ICMS </a:t>
                      </a:r>
                      <a:endParaRPr lang="en-US" dirty="0"/>
                    </a:p>
                  </a:txBody>
                  <a:tcPr/>
                </a:tc>
                <a:tc>
                  <a:txBody>
                    <a:bodyPr/>
                    <a:lstStyle/>
                    <a:p>
                      <a:r>
                        <a:rPr lang="en-US" dirty="0" smtClean="0"/>
                        <a:t>Review of ICMS-ST</a:t>
                      </a:r>
                      <a:r>
                        <a:rPr lang="en-US" baseline="0" dirty="0" smtClean="0"/>
                        <a:t> and ICMS rates</a:t>
                      </a:r>
                      <a:endParaRPr lang="en-US" dirty="0" smtClean="0"/>
                    </a:p>
                    <a:p>
                      <a:r>
                        <a:rPr lang="en-US" dirty="0" smtClean="0"/>
                        <a:t>Refund of ICMS</a:t>
                      </a:r>
                      <a:endParaRPr lang="en-US" dirty="0"/>
                    </a:p>
                  </a:txBody>
                  <a:tcPr/>
                </a:tc>
              </a:tr>
              <a:tr h="276507">
                <a:tc>
                  <a:txBody>
                    <a:bodyPr/>
                    <a:lstStyle/>
                    <a:p>
                      <a:r>
                        <a:rPr lang="en-US" dirty="0" smtClean="0"/>
                        <a:t>Transfer Pricing</a:t>
                      </a:r>
                      <a:endParaRPr lang="en-US" dirty="0"/>
                    </a:p>
                  </a:txBody>
                  <a:tcPr/>
                </a:tc>
                <a:tc>
                  <a:txBody>
                    <a:bodyPr/>
                    <a:lstStyle/>
                    <a:p>
                      <a:r>
                        <a:rPr lang="en-US" dirty="0" smtClean="0"/>
                        <a:t>Adoption of the OECD guideline</a:t>
                      </a:r>
                    </a:p>
                  </a:txBody>
                  <a:tcPr/>
                </a:tc>
              </a:tr>
              <a:tr h="125825">
                <a:tc>
                  <a:txBody>
                    <a:bodyPr/>
                    <a:lstStyle/>
                    <a:p>
                      <a:r>
                        <a:rPr lang="en-US" dirty="0" smtClean="0"/>
                        <a:t>Tax Audits </a:t>
                      </a:r>
                      <a:endParaRPr lang="en-US" dirty="0"/>
                    </a:p>
                  </a:txBody>
                  <a:tcPr/>
                </a:tc>
                <a:tc>
                  <a:txBody>
                    <a:bodyPr/>
                    <a:lstStyle/>
                    <a:p>
                      <a:r>
                        <a:rPr lang="en-US" dirty="0" smtClean="0"/>
                        <a:t>Lead time, Simplification</a:t>
                      </a:r>
                    </a:p>
                    <a:p>
                      <a:r>
                        <a:rPr lang="en-US" dirty="0" smtClean="0"/>
                        <a:t>Consistency</a:t>
                      </a:r>
                      <a:endParaRPr lang="en-US" dirty="0"/>
                    </a:p>
                  </a:txBody>
                  <a:tcPr/>
                </a:tc>
              </a:tr>
              <a:tr h="365372">
                <a:tc>
                  <a:txBody>
                    <a:bodyPr/>
                    <a:lstStyle/>
                    <a:p>
                      <a:r>
                        <a:rPr lang="en-US" dirty="0" smtClean="0"/>
                        <a:t>Tax Conflicts/Lawsuits</a:t>
                      </a:r>
                      <a:endParaRPr lang="en-US" dirty="0"/>
                    </a:p>
                  </a:txBody>
                  <a:tcPr/>
                </a:tc>
                <a:tc>
                  <a:txBody>
                    <a:bodyPr/>
                    <a:lstStyle/>
                    <a:p>
                      <a:r>
                        <a:rPr lang="en-US" dirty="0" smtClean="0"/>
                        <a:t>Process improvement</a:t>
                      </a:r>
                    </a:p>
                    <a:p>
                      <a:r>
                        <a:rPr lang="en-US" dirty="0" smtClean="0"/>
                        <a:t>Consistency</a:t>
                      </a:r>
                      <a:endParaRPr lang="en-US" dirty="0"/>
                    </a:p>
                  </a:txBody>
                  <a:tcPr/>
                </a:tc>
              </a:tr>
              <a:tr h="365372">
                <a:tc>
                  <a:txBody>
                    <a:bodyPr/>
                    <a:lstStyle/>
                    <a:p>
                      <a:r>
                        <a:rPr lang="en-US" dirty="0" smtClean="0"/>
                        <a:t>Tax Incentives</a:t>
                      </a:r>
                      <a:endParaRPr lang="en-US" dirty="0"/>
                    </a:p>
                  </a:txBody>
                  <a:tcPr/>
                </a:tc>
                <a:tc>
                  <a:txBody>
                    <a:bodyPr/>
                    <a:lstStyle/>
                    <a:p>
                      <a:r>
                        <a:rPr lang="en-US" dirty="0" smtClean="0"/>
                        <a:t>Clear</a:t>
                      </a:r>
                      <a:r>
                        <a:rPr lang="en-US" baseline="0" dirty="0" smtClean="0"/>
                        <a:t> criteria</a:t>
                      </a:r>
                      <a:endParaRPr lang="en-US" dirty="0"/>
                    </a:p>
                  </a:txBody>
                  <a:tcPr/>
                </a:tc>
              </a:tr>
              <a:tr h="365372">
                <a:tc>
                  <a:txBody>
                    <a:bodyPr/>
                    <a:lstStyle/>
                    <a:p>
                      <a:r>
                        <a:rPr lang="en-US" dirty="0" smtClean="0"/>
                        <a:t>Royalties</a:t>
                      </a:r>
                      <a:endParaRPr lang="en-US" dirty="0"/>
                    </a:p>
                  </a:txBody>
                  <a:tcPr/>
                </a:tc>
                <a:tc>
                  <a:txBody>
                    <a:bodyPr/>
                    <a:lstStyle/>
                    <a:p>
                      <a:r>
                        <a:rPr lang="en-US" dirty="0" smtClean="0"/>
                        <a:t>Extension</a:t>
                      </a:r>
                      <a:endParaRPr lang="en-US" dirty="0"/>
                    </a:p>
                  </a:txBody>
                  <a:tcPr/>
                </a:tc>
              </a:tr>
            </a:tbl>
          </a:graphicData>
        </a:graphic>
      </p:graphicFrame>
      <p:sp>
        <p:nvSpPr>
          <p:cNvPr id="17" name="テキスト ボックス 32"/>
          <p:cNvSpPr txBox="1"/>
          <p:nvPr/>
        </p:nvSpPr>
        <p:spPr>
          <a:xfrm>
            <a:off x="6765862" y="2115280"/>
            <a:ext cx="5404834" cy="584775"/>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Arial" panose="020B0604020202020204" pitchFamily="34" charset="0"/>
                <a:cs typeface="Arial" panose="020B0604020202020204" pitchFamily="34" charset="0"/>
              </a:rPr>
              <a:t>Meeting with Special Secretary of </a:t>
            </a:r>
            <a:r>
              <a:rPr lang="en-US" sz="1600" b="1" dirty="0" err="1" smtClean="0">
                <a:solidFill>
                  <a:schemeClr val="tx1">
                    <a:lumMod val="75000"/>
                    <a:lumOff val="25000"/>
                  </a:schemeClr>
                </a:solidFill>
                <a:latin typeface="Arial" panose="020B0604020202020204" pitchFamily="34" charset="0"/>
                <a:cs typeface="Arial" panose="020B0604020202020204" pitchFamily="34" charset="0"/>
              </a:rPr>
              <a:t>Receita</a:t>
            </a:r>
            <a:r>
              <a:rPr lang="en-US" sz="1600" b="1" dirty="0" smtClean="0">
                <a:solidFill>
                  <a:schemeClr val="tx1">
                    <a:lumMod val="75000"/>
                    <a:lumOff val="25000"/>
                  </a:schemeClr>
                </a:solidFill>
                <a:latin typeface="Arial" panose="020B0604020202020204" pitchFamily="34" charset="0"/>
                <a:cs typeface="Arial" panose="020B0604020202020204" pitchFamily="34" charset="0"/>
              </a:rPr>
              <a:t> Federal</a:t>
            </a:r>
          </a:p>
          <a:p>
            <a:pPr algn="ctr"/>
            <a:r>
              <a:rPr lang="en-US" sz="1600" b="1" dirty="0" smtClean="0">
                <a:solidFill>
                  <a:schemeClr val="tx1">
                    <a:lumMod val="75000"/>
                    <a:lumOff val="25000"/>
                  </a:schemeClr>
                </a:solidFill>
                <a:latin typeface="Arial" panose="020B0604020202020204" pitchFamily="34" charset="0"/>
                <a:cs typeface="Arial" panose="020B0604020202020204" pitchFamily="34" charset="0"/>
              </a:rPr>
              <a:t>(11 September)</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1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p:cNvPicPr>
            <a:picLocks noChangeAspect="1"/>
          </p:cNvPicPr>
          <p:nvPr/>
        </p:nvPicPr>
        <p:blipFill>
          <a:blip r:embed="rId3"/>
          <a:stretch>
            <a:fillRect/>
          </a:stretch>
        </p:blipFill>
        <p:spPr>
          <a:xfrm>
            <a:off x="11353067" y="15185"/>
            <a:ext cx="838933" cy="629200"/>
          </a:xfrm>
          <a:prstGeom prst="rect">
            <a:avLst/>
          </a:prstGeom>
        </p:spPr>
      </p:pic>
      <p:sp>
        <p:nvSpPr>
          <p:cNvPr id="8" name="テキスト ボックス 7"/>
          <p:cNvSpPr txBox="1"/>
          <p:nvPr/>
        </p:nvSpPr>
        <p:spPr>
          <a:xfrm>
            <a:off x="8096213" y="34703"/>
            <a:ext cx="3349287" cy="400110"/>
          </a:xfrm>
          <a:prstGeom prst="rect">
            <a:avLst/>
          </a:prstGeom>
          <a:noFill/>
        </p:spPr>
        <p:txBody>
          <a:bodyPr wrap="square" rtlCol="0">
            <a:spAutoFit/>
          </a:bodyPr>
          <a:lstStyle/>
          <a:p>
            <a:pPr algn="r"/>
            <a:r>
              <a:rPr lang="ja-JP" altLang="en-US" sz="2000" b="1" dirty="0" smtClean="0">
                <a:solidFill>
                  <a:schemeClr val="bg2">
                    <a:lumMod val="50000"/>
                  </a:schemeClr>
                </a:solidFill>
              </a:rPr>
              <a:t>ブラジル日本商工会議所</a:t>
            </a:r>
            <a:endParaRPr lang="en-US" sz="2000" b="1" dirty="0">
              <a:solidFill>
                <a:schemeClr val="bg2">
                  <a:lumMod val="50000"/>
                </a:schemeClr>
              </a:solidFill>
            </a:endParaRPr>
          </a:p>
        </p:txBody>
      </p:sp>
      <p:sp>
        <p:nvSpPr>
          <p:cNvPr id="9" name="テキスト ボックス 8"/>
          <p:cNvSpPr txBox="1"/>
          <p:nvPr/>
        </p:nvSpPr>
        <p:spPr>
          <a:xfrm>
            <a:off x="7181338" y="342076"/>
            <a:ext cx="4264162" cy="307777"/>
          </a:xfrm>
          <a:prstGeom prst="rect">
            <a:avLst/>
          </a:prstGeom>
          <a:noFill/>
        </p:spPr>
        <p:txBody>
          <a:bodyPr wrap="square" rtlCol="0">
            <a:spAutoFit/>
          </a:bodyPr>
          <a:lstStyle/>
          <a:p>
            <a:pPr algn="r"/>
            <a:r>
              <a:rPr lang="en-US" altLang="ja-JP" sz="1400" b="1" dirty="0" smtClean="0">
                <a:solidFill>
                  <a:schemeClr val="bg2">
                    <a:lumMod val="50000"/>
                  </a:schemeClr>
                </a:solidFill>
              </a:rPr>
              <a:t>Camara</a:t>
            </a:r>
            <a:r>
              <a:rPr lang="ja-JP" altLang="en-US" sz="1400" b="1" dirty="0" smtClean="0">
                <a:solidFill>
                  <a:schemeClr val="bg2">
                    <a:lumMod val="50000"/>
                  </a:schemeClr>
                </a:solidFill>
              </a:rPr>
              <a:t> </a:t>
            </a:r>
            <a:r>
              <a:rPr lang="en-US" altLang="ja-JP" sz="1400" b="1" dirty="0" smtClean="0">
                <a:solidFill>
                  <a:schemeClr val="bg2">
                    <a:lumMod val="50000"/>
                  </a:schemeClr>
                </a:solidFill>
              </a:rPr>
              <a:t>de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Comercio</a:t>
            </a:r>
            <a:r>
              <a:rPr lang="ja-JP" altLang="en-US" sz="1400" b="1" dirty="0" smtClean="0">
                <a:solidFill>
                  <a:schemeClr val="bg2">
                    <a:lumMod val="50000"/>
                  </a:schemeClr>
                </a:solidFill>
              </a:rPr>
              <a:t> </a:t>
            </a:r>
            <a:r>
              <a:rPr lang="en-US" altLang="ja-JP" sz="1400" b="1" dirty="0" smtClean="0">
                <a:solidFill>
                  <a:schemeClr val="bg2">
                    <a:lumMod val="50000"/>
                  </a:schemeClr>
                </a:solidFill>
              </a:rPr>
              <a:t>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Industria</a:t>
            </a:r>
            <a:r>
              <a:rPr lang="ja-JP" altLang="en-US" sz="1400" b="1" dirty="0" smtClean="0">
                <a:solidFill>
                  <a:schemeClr val="bg2">
                    <a:lumMod val="50000"/>
                  </a:schemeClr>
                </a:solidFill>
              </a:rPr>
              <a:t> </a:t>
            </a:r>
            <a:r>
              <a:rPr lang="en-US" altLang="ja-JP" sz="1400" b="1" dirty="0" smtClean="0">
                <a:solidFill>
                  <a:schemeClr val="bg2">
                    <a:lumMod val="50000"/>
                  </a:schemeClr>
                </a:solidFill>
              </a:rPr>
              <a:t>Japonesa</a:t>
            </a:r>
            <a:r>
              <a:rPr lang="ja-JP" altLang="en-US" sz="1400" b="1" dirty="0" smtClean="0">
                <a:solidFill>
                  <a:schemeClr val="bg2">
                    <a:lumMod val="50000"/>
                  </a:schemeClr>
                </a:solidFill>
              </a:rPr>
              <a:t> </a:t>
            </a:r>
            <a:r>
              <a:rPr lang="en-US" altLang="ja-JP" sz="1400" b="1" dirty="0" smtClean="0">
                <a:solidFill>
                  <a:schemeClr val="bg2">
                    <a:lumMod val="50000"/>
                  </a:schemeClr>
                </a:solidFill>
              </a:rPr>
              <a:t>do</a:t>
            </a:r>
            <a:r>
              <a:rPr lang="ja-JP" altLang="en-US" sz="1400" b="1" dirty="0" smtClean="0">
                <a:solidFill>
                  <a:schemeClr val="bg2">
                    <a:lumMod val="50000"/>
                  </a:schemeClr>
                </a:solidFill>
              </a:rPr>
              <a:t> </a:t>
            </a:r>
            <a:r>
              <a:rPr lang="en-US" altLang="ja-JP" sz="1400" b="1" dirty="0" smtClean="0">
                <a:solidFill>
                  <a:schemeClr val="bg2">
                    <a:lumMod val="50000"/>
                  </a:schemeClr>
                </a:solidFill>
              </a:rPr>
              <a:t>Brasil</a:t>
            </a:r>
            <a:endParaRPr lang="en-US" sz="1400" b="1" dirty="0">
              <a:solidFill>
                <a:schemeClr val="bg2">
                  <a:lumMod val="50000"/>
                </a:schemeClr>
              </a:solidFill>
            </a:endParaRPr>
          </a:p>
        </p:txBody>
      </p:sp>
      <p:sp>
        <p:nvSpPr>
          <p:cNvPr id="3" name="スライド番号プレースホルダー 2"/>
          <p:cNvSpPr>
            <a:spLocks noGrp="1"/>
          </p:cNvSpPr>
          <p:nvPr>
            <p:ph type="sldNum" sz="quarter" idx="12"/>
          </p:nvPr>
        </p:nvSpPr>
        <p:spPr/>
        <p:txBody>
          <a:bodyPr/>
          <a:lstStyle/>
          <a:p>
            <a:fld id="{8FED1948-56DD-4A2D-AF3D-480E3DCE7B87}" type="slidenum">
              <a:rPr lang="en-US" smtClean="0"/>
              <a:t>4</a:t>
            </a:fld>
            <a:endParaRPr lang="en-US"/>
          </a:p>
        </p:txBody>
      </p:sp>
      <p:sp>
        <p:nvSpPr>
          <p:cNvPr id="10" name="テキスト ボックス 5"/>
          <p:cNvSpPr txBox="1"/>
          <p:nvPr/>
        </p:nvSpPr>
        <p:spPr>
          <a:xfrm>
            <a:off x="270552" y="495964"/>
            <a:ext cx="6340450" cy="1077218"/>
          </a:xfrm>
          <a:prstGeom prst="rect">
            <a:avLst/>
          </a:prstGeom>
          <a:noFill/>
        </p:spPr>
        <p:txBody>
          <a:bodyPr wrap="square" rtlCol="0">
            <a:spAutoFit/>
          </a:bodyPr>
          <a:lstStyle/>
          <a:p>
            <a:r>
              <a:rPr lang="pt-BR" sz="3200" b="1" dirty="0" smtClean="0"/>
              <a:t>Dialogue for Industrial </a:t>
            </a:r>
            <a:r>
              <a:rPr lang="pt-BR" sz="3200" b="1" dirty="0" err="1" smtClean="0"/>
              <a:t>Competitiveness</a:t>
            </a:r>
            <a:r>
              <a:rPr lang="pt-BR" sz="3200" b="1" dirty="0" smtClean="0"/>
              <a:t> &amp; SME policies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145291157"/>
              </p:ext>
            </p:extLst>
          </p:nvPr>
        </p:nvGraphicFramePr>
        <p:xfrm>
          <a:off x="282461" y="2250116"/>
          <a:ext cx="5813539" cy="3456105"/>
        </p:xfrm>
        <a:graphic>
          <a:graphicData uri="http://schemas.openxmlformats.org/drawingml/2006/table">
            <a:tbl>
              <a:tblPr firstRow="1" bandRow="1">
                <a:tableStyleId>{5C22544A-7EE6-4342-B048-85BDC9FD1C3A}</a:tableStyleId>
              </a:tblPr>
              <a:tblGrid>
                <a:gridCol w="392135"/>
                <a:gridCol w="5421404"/>
              </a:tblGrid>
              <a:tr h="207581">
                <a:tc>
                  <a:txBody>
                    <a:bodyPr/>
                    <a:lstStyle/>
                    <a:p>
                      <a:endParaRPr lang="en-US" dirty="0"/>
                    </a:p>
                  </a:txBody>
                  <a:tcPr/>
                </a:tc>
                <a:tc>
                  <a:txBody>
                    <a:bodyPr/>
                    <a:lstStyle/>
                    <a:p>
                      <a:r>
                        <a:rPr lang="en-US" dirty="0" smtClean="0"/>
                        <a:t>Points</a:t>
                      </a:r>
                      <a:r>
                        <a:rPr lang="en-US" baseline="0" dirty="0" smtClean="0"/>
                        <a:t> of Dialogue</a:t>
                      </a:r>
                      <a:endParaRPr lang="en-US" dirty="0"/>
                    </a:p>
                  </a:txBody>
                  <a:tcPr/>
                </a:tc>
              </a:tr>
              <a:tr h="797025">
                <a:tc>
                  <a:txBody>
                    <a:bodyPr/>
                    <a:lstStyle/>
                    <a:p>
                      <a:r>
                        <a:rPr lang="en-US" dirty="0" smtClean="0"/>
                        <a:t>1</a:t>
                      </a:r>
                      <a:endParaRPr lang="en-US" dirty="0"/>
                    </a:p>
                  </a:txBody>
                  <a:tcPr/>
                </a:tc>
                <a:tc>
                  <a:txBody>
                    <a:bodyPr/>
                    <a:lstStyle/>
                    <a:p>
                      <a:r>
                        <a:rPr lang="en-US" dirty="0" smtClean="0"/>
                        <a:t>Priority sectors/areas</a:t>
                      </a:r>
                      <a:r>
                        <a:rPr lang="en-US" baseline="0" dirty="0" smtClean="0"/>
                        <a:t> for Brazil for growth and competitiveness</a:t>
                      </a:r>
                      <a:endParaRPr lang="en-US" dirty="0"/>
                    </a:p>
                  </a:txBody>
                  <a:tcPr/>
                </a:tc>
              </a:tr>
              <a:tr h="555960">
                <a:tc>
                  <a:txBody>
                    <a:bodyPr/>
                    <a:lstStyle/>
                    <a:p>
                      <a:r>
                        <a:rPr lang="en-US" dirty="0" smtClean="0"/>
                        <a:t>2</a:t>
                      </a:r>
                      <a:endParaRPr lang="en-US" dirty="0"/>
                    </a:p>
                  </a:txBody>
                  <a:tcPr/>
                </a:tc>
                <a:tc>
                  <a:txBody>
                    <a:bodyPr/>
                    <a:lstStyle/>
                    <a:p>
                      <a:r>
                        <a:rPr lang="en-US" dirty="0" smtClean="0"/>
                        <a:t>De-regulation and simplification</a:t>
                      </a:r>
                      <a:r>
                        <a:rPr lang="en-US" baseline="0" dirty="0" smtClean="0"/>
                        <a:t> of rules</a:t>
                      </a:r>
                      <a:endParaRPr lang="en-US" dirty="0"/>
                    </a:p>
                  </a:txBody>
                  <a:tcPr/>
                </a:tc>
              </a:tr>
              <a:tr h="316626">
                <a:tc>
                  <a:txBody>
                    <a:bodyPr/>
                    <a:lstStyle/>
                    <a:p>
                      <a:r>
                        <a:rPr lang="en-US" dirty="0" smtClean="0"/>
                        <a:t>3</a:t>
                      </a:r>
                      <a:endParaRPr lang="en-US" dirty="0"/>
                    </a:p>
                  </a:txBody>
                  <a:tcPr/>
                </a:tc>
                <a:tc>
                  <a:txBody>
                    <a:bodyPr/>
                    <a:lstStyle/>
                    <a:p>
                      <a:r>
                        <a:rPr lang="en-US" dirty="0" smtClean="0"/>
                        <a:t>SME policies for cooperation with Japanese companies</a:t>
                      </a:r>
                    </a:p>
                    <a:p>
                      <a:endParaRPr lang="en-US" dirty="0" smtClean="0"/>
                    </a:p>
                    <a:p>
                      <a:pPr marL="742950" lvl="1" indent="-285750">
                        <a:buFont typeface="Wingdings" panose="05000000000000000000" pitchFamily="2" charset="2"/>
                        <a:buChar char="ü"/>
                      </a:pPr>
                      <a:r>
                        <a:rPr lang="en-US" dirty="0" smtClean="0"/>
                        <a:t>Competitiveness</a:t>
                      </a:r>
                    </a:p>
                    <a:p>
                      <a:pPr marL="742950" lvl="1" indent="-285750">
                        <a:buFont typeface="Wingdings" panose="05000000000000000000" pitchFamily="2" charset="2"/>
                        <a:buChar char="ü"/>
                      </a:pPr>
                      <a:r>
                        <a:rPr lang="en-US" dirty="0" smtClean="0"/>
                        <a:t>Productivity</a:t>
                      </a:r>
                    </a:p>
                    <a:p>
                      <a:pPr marL="742950" lvl="1" indent="-285750">
                        <a:buFont typeface="Wingdings" panose="05000000000000000000" pitchFamily="2" charset="2"/>
                        <a:buChar char="ü"/>
                      </a:pPr>
                      <a:r>
                        <a:rPr lang="en-US" dirty="0" smtClean="0"/>
                        <a:t>Employment generation</a:t>
                      </a:r>
                    </a:p>
                    <a:p>
                      <a:endParaRPr lang="en-US" dirty="0" smtClean="0"/>
                    </a:p>
                  </a:txBody>
                  <a:tcPr/>
                </a:tc>
              </a:tr>
            </a:tbl>
          </a:graphicData>
        </a:graphic>
      </p:graphicFrame>
      <p:sp>
        <p:nvSpPr>
          <p:cNvPr id="17" name="テキスト ボックス 32"/>
          <p:cNvSpPr txBox="1"/>
          <p:nvPr/>
        </p:nvSpPr>
        <p:spPr>
          <a:xfrm>
            <a:off x="6611002" y="1550446"/>
            <a:ext cx="5404834" cy="830997"/>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Arial" panose="020B0604020202020204" pitchFamily="34" charset="0"/>
                <a:cs typeface="Arial" panose="020B0604020202020204" pitchFamily="34" charset="0"/>
              </a:rPr>
              <a:t>Meeting with Special Secretary of Productivity, Employment and Competitiveness </a:t>
            </a:r>
          </a:p>
          <a:p>
            <a:pPr algn="ctr"/>
            <a:r>
              <a:rPr lang="en-US" sz="1600" b="1" dirty="0" smtClean="0">
                <a:solidFill>
                  <a:schemeClr val="tx1">
                    <a:lumMod val="75000"/>
                    <a:lumOff val="25000"/>
                  </a:schemeClr>
                </a:solidFill>
                <a:latin typeface="Arial" panose="020B0604020202020204" pitchFamily="34" charset="0"/>
                <a:cs typeface="Arial" panose="020B0604020202020204" pitchFamily="34" charset="0"/>
              </a:rPr>
              <a:t>(27 September)</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285" y="2575431"/>
            <a:ext cx="5666551" cy="3238500"/>
          </a:xfrm>
          <a:prstGeom prst="rect">
            <a:avLst/>
          </a:prstGeom>
        </p:spPr>
      </p:pic>
    </p:spTree>
    <p:extLst>
      <p:ext uri="{BB962C8B-B14F-4D97-AF65-F5344CB8AC3E}">
        <p14:creationId xmlns:p14="http://schemas.microsoft.com/office/powerpoint/2010/main" val="15690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FED1948-56DD-4A2D-AF3D-480E3DCE7B87}" type="slidenum">
              <a:rPr lang="en-US" smtClean="0"/>
              <a:t>5</a:t>
            </a:fld>
            <a:endParaRPr lang="en-US"/>
          </a:p>
        </p:txBody>
      </p:sp>
      <p:pic>
        <p:nvPicPr>
          <p:cNvPr id="5" name="Picture 14"/>
          <p:cNvPicPr>
            <a:picLocks noChangeAspect="1"/>
          </p:cNvPicPr>
          <p:nvPr/>
        </p:nvPicPr>
        <p:blipFill>
          <a:blip r:embed="rId3"/>
          <a:stretch>
            <a:fillRect/>
          </a:stretch>
        </p:blipFill>
        <p:spPr>
          <a:xfrm>
            <a:off x="11353067" y="15185"/>
            <a:ext cx="838933" cy="629200"/>
          </a:xfrm>
          <a:prstGeom prst="rect">
            <a:avLst/>
          </a:prstGeom>
        </p:spPr>
      </p:pic>
      <p:sp>
        <p:nvSpPr>
          <p:cNvPr id="6" name="テキスト ボックス 7"/>
          <p:cNvSpPr txBox="1"/>
          <p:nvPr/>
        </p:nvSpPr>
        <p:spPr>
          <a:xfrm>
            <a:off x="8096213" y="34703"/>
            <a:ext cx="3349287" cy="400110"/>
          </a:xfrm>
          <a:prstGeom prst="rect">
            <a:avLst/>
          </a:prstGeom>
          <a:noFill/>
        </p:spPr>
        <p:txBody>
          <a:bodyPr wrap="square" rtlCol="0">
            <a:spAutoFit/>
          </a:bodyPr>
          <a:lstStyle/>
          <a:p>
            <a:pPr algn="r"/>
            <a:r>
              <a:rPr lang="ja-JP" altLang="en-US" sz="2000" b="1" dirty="0" smtClean="0">
                <a:solidFill>
                  <a:schemeClr val="bg2">
                    <a:lumMod val="50000"/>
                  </a:schemeClr>
                </a:solidFill>
              </a:rPr>
              <a:t>ブラジル日本商工会議所</a:t>
            </a:r>
            <a:endParaRPr lang="en-US" sz="2000" b="1" dirty="0">
              <a:solidFill>
                <a:schemeClr val="bg2">
                  <a:lumMod val="50000"/>
                </a:schemeClr>
              </a:solidFill>
            </a:endParaRPr>
          </a:p>
        </p:txBody>
      </p:sp>
      <p:sp>
        <p:nvSpPr>
          <p:cNvPr id="7" name="テキスト ボックス 8"/>
          <p:cNvSpPr txBox="1"/>
          <p:nvPr/>
        </p:nvSpPr>
        <p:spPr>
          <a:xfrm>
            <a:off x="7181338" y="342076"/>
            <a:ext cx="4264162" cy="307777"/>
          </a:xfrm>
          <a:prstGeom prst="rect">
            <a:avLst/>
          </a:prstGeom>
          <a:noFill/>
        </p:spPr>
        <p:txBody>
          <a:bodyPr wrap="square" rtlCol="0">
            <a:spAutoFit/>
          </a:bodyPr>
          <a:lstStyle/>
          <a:p>
            <a:pPr algn="r"/>
            <a:r>
              <a:rPr lang="en-US" altLang="ja-JP" sz="1400" b="1" dirty="0" smtClean="0">
                <a:solidFill>
                  <a:schemeClr val="bg2">
                    <a:lumMod val="50000"/>
                  </a:schemeClr>
                </a:solidFill>
              </a:rPr>
              <a:t>Camara</a:t>
            </a:r>
            <a:r>
              <a:rPr lang="ja-JP" altLang="en-US" sz="1400" b="1" dirty="0" smtClean="0">
                <a:solidFill>
                  <a:schemeClr val="bg2">
                    <a:lumMod val="50000"/>
                  </a:schemeClr>
                </a:solidFill>
              </a:rPr>
              <a:t> </a:t>
            </a:r>
            <a:r>
              <a:rPr lang="en-US" altLang="ja-JP" sz="1400" b="1" dirty="0" smtClean="0">
                <a:solidFill>
                  <a:schemeClr val="bg2">
                    <a:lumMod val="50000"/>
                  </a:schemeClr>
                </a:solidFill>
              </a:rPr>
              <a:t>de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Comercio</a:t>
            </a:r>
            <a:r>
              <a:rPr lang="ja-JP" altLang="en-US" sz="1400" b="1" dirty="0" smtClean="0">
                <a:solidFill>
                  <a:schemeClr val="bg2">
                    <a:lumMod val="50000"/>
                  </a:schemeClr>
                </a:solidFill>
              </a:rPr>
              <a:t> </a:t>
            </a:r>
            <a:r>
              <a:rPr lang="en-US" altLang="ja-JP" sz="1400" b="1" dirty="0" smtClean="0">
                <a:solidFill>
                  <a:schemeClr val="bg2">
                    <a:lumMod val="50000"/>
                  </a:schemeClr>
                </a:solidFill>
              </a:rPr>
              <a:t>e</a:t>
            </a:r>
            <a:r>
              <a:rPr lang="ja-JP" altLang="en-US" sz="1400" b="1" dirty="0" smtClean="0">
                <a:solidFill>
                  <a:schemeClr val="bg2">
                    <a:lumMod val="50000"/>
                  </a:schemeClr>
                </a:solidFill>
              </a:rPr>
              <a:t> </a:t>
            </a:r>
            <a:r>
              <a:rPr lang="en-US" altLang="ja-JP" sz="1400" b="1" dirty="0" err="1" smtClean="0">
                <a:solidFill>
                  <a:schemeClr val="bg2">
                    <a:lumMod val="50000"/>
                  </a:schemeClr>
                </a:solidFill>
              </a:rPr>
              <a:t>Industria</a:t>
            </a:r>
            <a:r>
              <a:rPr lang="ja-JP" altLang="en-US" sz="1400" b="1" dirty="0" smtClean="0">
                <a:solidFill>
                  <a:schemeClr val="bg2">
                    <a:lumMod val="50000"/>
                  </a:schemeClr>
                </a:solidFill>
              </a:rPr>
              <a:t> </a:t>
            </a:r>
            <a:r>
              <a:rPr lang="en-US" altLang="ja-JP" sz="1400" b="1" dirty="0" smtClean="0">
                <a:solidFill>
                  <a:schemeClr val="bg2">
                    <a:lumMod val="50000"/>
                  </a:schemeClr>
                </a:solidFill>
              </a:rPr>
              <a:t>Japonesa</a:t>
            </a:r>
            <a:r>
              <a:rPr lang="ja-JP" altLang="en-US" sz="1400" b="1" dirty="0" smtClean="0">
                <a:solidFill>
                  <a:schemeClr val="bg2">
                    <a:lumMod val="50000"/>
                  </a:schemeClr>
                </a:solidFill>
              </a:rPr>
              <a:t> </a:t>
            </a:r>
            <a:r>
              <a:rPr lang="en-US" altLang="ja-JP" sz="1400" b="1" dirty="0" smtClean="0">
                <a:solidFill>
                  <a:schemeClr val="bg2">
                    <a:lumMod val="50000"/>
                  </a:schemeClr>
                </a:solidFill>
              </a:rPr>
              <a:t>do</a:t>
            </a:r>
            <a:r>
              <a:rPr lang="ja-JP" altLang="en-US" sz="1400" b="1" dirty="0" smtClean="0">
                <a:solidFill>
                  <a:schemeClr val="bg2">
                    <a:lumMod val="50000"/>
                  </a:schemeClr>
                </a:solidFill>
              </a:rPr>
              <a:t> </a:t>
            </a:r>
            <a:r>
              <a:rPr lang="en-US" altLang="ja-JP" sz="1400" b="1" dirty="0" smtClean="0">
                <a:solidFill>
                  <a:schemeClr val="bg2">
                    <a:lumMod val="50000"/>
                  </a:schemeClr>
                </a:solidFill>
              </a:rPr>
              <a:t>Brasil</a:t>
            </a:r>
            <a:endParaRPr lang="en-US" sz="1400" b="1" dirty="0">
              <a:solidFill>
                <a:schemeClr val="bg2">
                  <a:lumMod val="50000"/>
                </a:schemeClr>
              </a:solidFill>
            </a:endParaRPr>
          </a:p>
        </p:txBody>
      </p:sp>
      <p:pic>
        <p:nvPicPr>
          <p:cNvPr id="8" name="Imagem 7"/>
          <p:cNvPicPr>
            <a:picLocks noChangeAspect="1"/>
          </p:cNvPicPr>
          <p:nvPr/>
        </p:nvPicPr>
        <p:blipFill>
          <a:blip r:embed="rId4"/>
          <a:stretch>
            <a:fillRect/>
          </a:stretch>
        </p:blipFill>
        <p:spPr>
          <a:xfrm>
            <a:off x="623455" y="1623214"/>
            <a:ext cx="5486400" cy="3314700"/>
          </a:xfrm>
          <a:prstGeom prst="rect">
            <a:avLst/>
          </a:prstGeom>
        </p:spPr>
      </p:pic>
      <p:sp>
        <p:nvSpPr>
          <p:cNvPr id="9" name="CaixaDeTexto 8"/>
          <p:cNvSpPr txBox="1"/>
          <p:nvPr/>
        </p:nvSpPr>
        <p:spPr>
          <a:xfrm>
            <a:off x="561109" y="342076"/>
            <a:ext cx="6037119" cy="1077218"/>
          </a:xfrm>
          <a:prstGeom prst="rect">
            <a:avLst/>
          </a:prstGeom>
          <a:noFill/>
        </p:spPr>
        <p:txBody>
          <a:bodyPr wrap="square" rtlCol="0">
            <a:spAutoFit/>
          </a:bodyPr>
          <a:lstStyle/>
          <a:p>
            <a:r>
              <a:rPr lang="pt-BR" sz="3200" b="1" dirty="0"/>
              <a:t>13ª </a:t>
            </a:r>
            <a:r>
              <a:rPr lang="pt-BR" sz="3200" b="1" dirty="0" smtClean="0"/>
              <a:t>Reunião </a:t>
            </a:r>
            <a:r>
              <a:rPr lang="pt-BR" sz="3200" b="1" dirty="0"/>
              <a:t>do Comitê Conjunto Brasil-Japão</a:t>
            </a:r>
            <a:endParaRPr lang="pt-BR" sz="3200" dirty="0"/>
          </a:p>
        </p:txBody>
      </p:sp>
      <p:sp>
        <p:nvSpPr>
          <p:cNvPr id="10" name="CaixaDeTexto 9"/>
          <p:cNvSpPr txBox="1"/>
          <p:nvPr/>
        </p:nvSpPr>
        <p:spPr>
          <a:xfrm>
            <a:off x="3366655" y="5766955"/>
            <a:ext cx="4904509" cy="523220"/>
          </a:xfrm>
          <a:prstGeom prst="rect">
            <a:avLst/>
          </a:prstGeom>
          <a:noFill/>
        </p:spPr>
        <p:txBody>
          <a:bodyPr wrap="square" rtlCol="0">
            <a:spAutoFit/>
          </a:bodyPr>
          <a:lstStyle/>
          <a:p>
            <a:pPr algn="ctr"/>
            <a:r>
              <a:rPr lang="pt-BR" sz="2800" dirty="0" smtClean="0"/>
              <a:t>Oct.17 </a:t>
            </a:r>
            <a:r>
              <a:rPr lang="pt-BR" sz="2800" dirty="0" err="1" smtClean="0"/>
              <a:t>at</a:t>
            </a:r>
            <a:r>
              <a:rPr lang="pt-BR" sz="2800" dirty="0" smtClean="0"/>
              <a:t> </a:t>
            </a:r>
            <a:r>
              <a:rPr lang="pt-BR" sz="2800" dirty="0" err="1" smtClean="0"/>
              <a:t>Japan</a:t>
            </a:r>
            <a:r>
              <a:rPr lang="pt-BR" sz="2800" dirty="0" smtClean="0"/>
              <a:t> </a:t>
            </a:r>
            <a:r>
              <a:rPr lang="pt-BR" sz="2800" dirty="0" err="1" smtClean="0"/>
              <a:t>House</a:t>
            </a:r>
            <a:endParaRPr lang="pt-BR" sz="2800" dirty="0"/>
          </a:p>
        </p:txBody>
      </p:sp>
      <p:pic>
        <p:nvPicPr>
          <p:cNvPr id="11" name="Imagem 10"/>
          <p:cNvPicPr>
            <a:picLocks noChangeAspect="1"/>
          </p:cNvPicPr>
          <p:nvPr/>
        </p:nvPicPr>
        <p:blipFill>
          <a:blip r:embed="rId5"/>
          <a:stretch>
            <a:fillRect/>
          </a:stretch>
        </p:blipFill>
        <p:spPr>
          <a:xfrm>
            <a:off x="6271333" y="2483427"/>
            <a:ext cx="5501199" cy="3283528"/>
          </a:xfrm>
          <a:prstGeom prst="rect">
            <a:avLst/>
          </a:prstGeom>
        </p:spPr>
      </p:pic>
      <p:sp>
        <p:nvSpPr>
          <p:cNvPr id="12" name="CaixaDeTexto 11"/>
          <p:cNvSpPr txBox="1"/>
          <p:nvPr/>
        </p:nvSpPr>
        <p:spPr>
          <a:xfrm>
            <a:off x="6380018" y="1819398"/>
            <a:ext cx="5569527" cy="461665"/>
          </a:xfrm>
          <a:prstGeom prst="rect">
            <a:avLst/>
          </a:prstGeom>
          <a:noFill/>
        </p:spPr>
        <p:txBody>
          <a:bodyPr wrap="square" rtlCol="0">
            <a:spAutoFit/>
          </a:bodyPr>
          <a:lstStyle/>
          <a:p>
            <a:pPr algn="ctr"/>
            <a:r>
              <a:rPr lang="pt-BR" sz="2400" dirty="0" smtClean="0"/>
              <a:t>METI  </a:t>
            </a:r>
            <a:r>
              <a:rPr lang="pt-BR" dirty="0" smtClean="0"/>
              <a:t>X  </a:t>
            </a:r>
            <a:r>
              <a:rPr lang="pt-BR" sz="2400" dirty="0" smtClean="0"/>
              <a:t>MINISTRY </a:t>
            </a:r>
            <a:r>
              <a:rPr lang="pt-BR" sz="2400" dirty="0"/>
              <a:t>OF ECONOMY</a:t>
            </a:r>
          </a:p>
        </p:txBody>
      </p:sp>
    </p:spTree>
    <p:extLst>
      <p:ext uri="{BB962C8B-B14F-4D97-AF65-F5344CB8AC3E}">
        <p14:creationId xmlns:p14="http://schemas.microsoft.com/office/powerpoint/2010/main" val="282304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5167" y="1"/>
            <a:ext cx="9142833" cy="672231"/>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r>
              <a:rPr lang="pt-PT" altLang="ja-JP" sz="3200" b="1" dirty="0" smtClean="0">
                <a:solidFill>
                  <a:schemeClr val="bg1"/>
                </a:solidFill>
                <a:latin typeface="Arial" panose="020B0604020202020204" pitchFamily="34" charset="0"/>
                <a:cs typeface="Arial" panose="020B0604020202020204" pitchFamily="34" charset="0"/>
              </a:rPr>
              <a:t>Promotion of Open Innovation</a:t>
            </a:r>
            <a:endParaRPr lang="pt-PT" altLang="ja-JP" sz="3200" b="1" dirty="0">
              <a:solidFill>
                <a:schemeClr val="bg1"/>
              </a:solidFill>
              <a:latin typeface="Arial" panose="020B0604020202020204" pitchFamily="34" charset="0"/>
              <a:cs typeface="Arial" panose="020B0604020202020204" pitchFamily="34" charset="0"/>
            </a:endParaRPr>
          </a:p>
        </p:txBody>
      </p:sp>
      <p:pic>
        <p:nvPicPr>
          <p:cNvPr id="3" name="Picture 4" descr="https://intra.jetro.go.jp/intra/AD/ADG/OLD_FIB/fib/logo/Logo_jpg/JETRO_Logo_jpg/Logo.jpg"/>
          <p:cNvPicPr>
            <a:picLocks noChangeAspect="1" noChangeArrowheads="1"/>
          </p:cNvPicPr>
          <p:nvPr/>
        </p:nvPicPr>
        <p:blipFill>
          <a:blip r:embed="rId3" cstate="print"/>
          <a:srcRect/>
          <a:stretch>
            <a:fillRect/>
          </a:stretch>
        </p:blipFill>
        <p:spPr bwMode="auto">
          <a:xfrm>
            <a:off x="5087888" y="3578537"/>
            <a:ext cx="1331640" cy="599876"/>
          </a:xfrm>
          <a:prstGeom prst="rect">
            <a:avLst/>
          </a:prstGeom>
          <a:noFill/>
        </p:spPr>
      </p:pic>
      <p:graphicFrame>
        <p:nvGraphicFramePr>
          <p:cNvPr id="4" name="図表 3">
            <a:extLst>
              <a:ext uri="{FF2B5EF4-FFF2-40B4-BE49-F238E27FC236}">
                <a16:creationId xmlns="" xmlns:a16="http://schemas.microsoft.com/office/drawing/2014/main" id="{5C6CED61-6A0F-49D9-8E5B-B37B953F4D7E}"/>
              </a:ext>
            </a:extLst>
          </p:cNvPr>
          <p:cNvGraphicFramePr/>
          <p:nvPr>
            <p:extLst>
              <p:ext uri="{D42A27DB-BD31-4B8C-83A1-F6EECF244321}">
                <p14:modId xmlns:p14="http://schemas.microsoft.com/office/powerpoint/2010/main" val="446094901"/>
              </p:ext>
            </p:extLst>
          </p:nvPr>
        </p:nvGraphicFramePr>
        <p:xfrm>
          <a:off x="1585486" y="1795026"/>
          <a:ext cx="6238706" cy="4946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正方形/長方形 6">
            <a:extLst>
              <a:ext uri="{FF2B5EF4-FFF2-40B4-BE49-F238E27FC236}">
                <a16:creationId xmlns="" xmlns:a16="http://schemas.microsoft.com/office/drawing/2014/main" id="{9E57AD51-AA46-44ED-B856-2452509838FA}"/>
              </a:ext>
            </a:extLst>
          </p:cNvPr>
          <p:cNvSpPr/>
          <p:nvPr/>
        </p:nvSpPr>
        <p:spPr>
          <a:xfrm>
            <a:off x="8472264" y="758691"/>
            <a:ext cx="2195735" cy="5478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pt-BR" altLang="ja-JP" sz="2400" u="sng" dirty="0" smtClean="0"/>
              <a:t>The </a:t>
            </a:r>
            <a:r>
              <a:rPr kumimoji="1" lang="pt-BR" altLang="ja-JP" sz="2400" u="sng" dirty="0" err="1" smtClean="0"/>
              <a:t>goals</a:t>
            </a:r>
            <a:endParaRPr kumimoji="1" lang="pt-BR" altLang="ja-JP" sz="2400" u="sng" dirty="0" smtClean="0"/>
          </a:p>
          <a:p>
            <a:r>
              <a:rPr kumimoji="1" lang="pt-BR" altLang="ja-JP" sz="2000" dirty="0" err="1"/>
              <a:t>Brazilian</a:t>
            </a:r>
            <a:r>
              <a:rPr kumimoji="1" lang="pt-BR" altLang="ja-JP" sz="2000" dirty="0"/>
              <a:t> </a:t>
            </a:r>
            <a:r>
              <a:rPr kumimoji="1" lang="pt-BR" altLang="ja-JP" sz="2000" dirty="0" err="1" smtClean="0"/>
              <a:t>Industry</a:t>
            </a:r>
            <a:r>
              <a:rPr kumimoji="1" lang="pt-BR" altLang="ja-JP" sz="2000" dirty="0" smtClean="0"/>
              <a:t> </a:t>
            </a:r>
            <a:r>
              <a:rPr kumimoji="1" lang="pt-BR" altLang="ja-JP" sz="2000" dirty="0" err="1" smtClean="0"/>
              <a:t>Development</a:t>
            </a:r>
            <a:endParaRPr kumimoji="1" lang="pt-BR" altLang="ja-JP" sz="2400" dirty="0"/>
          </a:p>
          <a:p>
            <a:endParaRPr kumimoji="1" lang="pt-BR" altLang="ja-JP" sz="2000" dirty="0" smtClean="0"/>
          </a:p>
          <a:p>
            <a:pPr indent="-457200">
              <a:buAutoNum type="arabicPeriod"/>
            </a:pPr>
            <a:r>
              <a:rPr lang="pt-BR" altLang="ja-JP" sz="2000" dirty="0" err="1"/>
              <a:t>Increase</a:t>
            </a:r>
            <a:r>
              <a:rPr lang="pt-BR" altLang="ja-JP" sz="2000" dirty="0"/>
              <a:t> </a:t>
            </a:r>
            <a:r>
              <a:rPr lang="pt-BR" altLang="ja-JP" sz="2000" dirty="0" err="1"/>
              <a:t>efficiency</a:t>
            </a:r>
            <a:r>
              <a:rPr lang="pt-BR" altLang="ja-JP" sz="2000" dirty="0"/>
              <a:t> </a:t>
            </a:r>
            <a:r>
              <a:rPr lang="pt-BR" altLang="ja-JP" sz="2000" dirty="0" err="1"/>
              <a:t>and</a:t>
            </a:r>
            <a:r>
              <a:rPr lang="pt-BR" altLang="ja-JP" sz="2000" dirty="0"/>
              <a:t> </a:t>
            </a:r>
            <a:r>
              <a:rPr lang="pt-BR" altLang="ja-JP" sz="2000" dirty="0" err="1"/>
              <a:t>productivity</a:t>
            </a:r>
            <a:endParaRPr lang="pt-BR" altLang="ja-JP" sz="2000" dirty="0"/>
          </a:p>
          <a:p>
            <a:pPr marL="457200" indent="-457200">
              <a:buAutoNum type="arabicPeriod"/>
            </a:pPr>
            <a:endParaRPr lang="pt-BR" altLang="ja-JP" sz="2000" dirty="0"/>
          </a:p>
          <a:p>
            <a:r>
              <a:rPr kumimoji="1" lang="pt-BR" altLang="ja-JP" sz="2000" dirty="0"/>
              <a:t>2.</a:t>
            </a:r>
            <a:r>
              <a:rPr lang="pt-PT" altLang="ja-JP" sz="2000" dirty="0"/>
              <a:t> Strengthening </a:t>
            </a:r>
            <a:r>
              <a:rPr lang="pt-PT" altLang="ja-JP" sz="2000" dirty="0" smtClean="0"/>
              <a:t>competitiveness</a:t>
            </a:r>
          </a:p>
          <a:p>
            <a:endParaRPr lang="pt-PT" altLang="ja-JP" sz="2000" dirty="0"/>
          </a:p>
          <a:p>
            <a:r>
              <a:rPr lang="pt-PT" altLang="ja-JP" sz="2000" dirty="0"/>
              <a:t>3. Earned Value Creation</a:t>
            </a:r>
            <a:endParaRPr kumimoji="1" lang="pt-BR" altLang="ja-JP" sz="2000" dirty="0"/>
          </a:p>
        </p:txBody>
      </p:sp>
      <p:sp>
        <p:nvSpPr>
          <p:cNvPr id="13" name="矢印: 右 12">
            <a:extLst>
              <a:ext uri="{FF2B5EF4-FFF2-40B4-BE49-F238E27FC236}">
                <a16:creationId xmlns="" xmlns:a16="http://schemas.microsoft.com/office/drawing/2014/main" id="{C049B39D-B628-4D4E-8384-3FF36DEE6D73}"/>
              </a:ext>
            </a:extLst>
          </p:cNvPr>
          <p:cNvSpPr/>
          <p:nvPr/>
        </p:nvSpPr>
        <p:spPr>
          <a:xfrm>
            <a:off x="6995738" y="2852936"/>
            <a:ext cx="1512167" cy="2880320"/>
          </a:xfrm>
          <a:prstGeom prst="rightArrow">
            <a:avLst>
              <a:gd name="adj1" fmla="val 42278"/>
              <a:gd name="adj2" fmla="val 4688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ja-JP" b="1" dirty="0" smtClean="0"/>
              <a:t>New Business </a:t>
            </a:r>
            <a:r>
              <a:rPr lang="pt-BR" altLang="ja-JP" b="1" dirty="0" err="1" smtClean="0"/>
              <a:t>Model</a:t>
            </a:r>
            <a:endParaRPr lang="pt-BR" altLang="ja-JP" b="1" dirty="0"/>
          </a:p>
        </p:txBody>
      </p:sp>
      <p:pic>
        <p:nvPicPr>
          <p:cNvPr id="14" name="Picture 4" descr="https://intra.jetro.go.jp/intra/AD/ADG/OLD_FIB/fib/logo/Logo_jpg/JETRO_Logo_jpg/Logo.jpg">
            <a:extLst>
              <a:ext uri="{FF2B5EF4-FFF2-40B4-BE49-F238E27FC236}">
                <a16:creationId xmlns="" xmlns:a16="http://schemas.microsoft.com/office/drawing/2014/main" id="{6EA05A8A-09B5-4C5A-B3AC-9406013B402D}"/>
              </a:ext>
            </a:extLst>
          </p:cNvPr>
          <p:cNvPicPr>
            <a:picLocks noChangeAspect="1" noChangeArrowheads="1"/>
          </p:cNvPicPr>
          <p:nvPr/>
        </p:nvPicPr>
        <p:blipFill>
          <a:blip r:embed="rId3" cstate="print"/>
          <a:srcRect/>
          <a:stretch>
            <a:fillRect/>
          </a:stretch>
        </p:blipFill>
        <p:spPr bwMode="auto">
          <a:xfrm>
            <a:off x="1703512" y="118811"/>
            <a:ext cx="964768" cy="434608"/>
          </a:xfrm>
          <a:prstGeom prst="rect">
            <a:avLst/>
          </a:prstGeom>
          <a:noFill/>
        </p:spPr>
      </p:pic>
      <p:sp>
        <p:nvSpPr>
          <p:cNvPr id="8" name="矢印: 右 12">
            <a:extLst>
              <a:ext uri="{FF2B5EF4-FFF2-40B4-BE49-F238E27FC236}">
                <a16:creationId xmlns="" xmlns:a16="http://schemas.microsoft.com/office/drawing/2014/main" id="{C049B39D-B628-4D4E-8384-3FF36DEE6D73}"/>
              </a:ext>
            </a:extLst>
          </p:cNvPr>
          <p:cNvSpPr/>
          <p:nvPr/>
        </p:nvSpPr>
        <p:spPr>
          <a:xfrm rot="5400000">
            <a:off x="9995720" y="2373045"/>
            <a:ext cx="416510" cy="543272"/>
          </a:xfrm>
          <a:prstGeom prst="rightArrow">
            <a:avLst>
              <a:gd name="adj1" fmla="val 42278"/>
              <a:gd name="adj2" fmla="val 468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ja-JP" sz="1600" dirty="0"/>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55023" y="3240191"/>
            <a:ext cx="576064" cy="60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加算記号 14">
            <a:extLst>
              <a:ext uri="{FF2B5EF4-FFF2-40B4-BE49-F238E27FC236}">
                <a16:creationId xmlns="" xmlns:a16="http://schemas.microsoft.com/office/drawing/2014/main" id="{FE3EDDBA-3FF2-4805-BC87-FCF9CDE6AF5C}"/>
              </a:ext>
            </a:extLst>
          </p:cNvPr>
          <p:cNvSpPr/>
          <p:nvPr/>
        </p:nvSpPr>
        <p:spPr>
          <a:xfrm>
            <a:off x="5807968" y="919631"/>
            <a:ext cx="576064" cy="5251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4" descr="https://intra.jetro.go.jp/intra/AD/ADG/OLD_FIB/fib/logo/Logo_jpg/JETRO_Logo_jpg/Logo.jpg">
            <a:extLst>
              <a:ext uri="{FF2B5EF4-FFF2-40B4-BE49-F238E27FC236}">
                <a16:creationId xmlns="" xmlns:a16="http://schemas.microsoft.com/office/drawing/2014/main" id="{02E9CADF-F642-4AFB-97E3-B77810632E2B}"/>
              </a:ext>
            </a:extLst>
          </p:cNvPr>
          <p:cNvPicPr>
            <a:picLocks noChangeAspect="1" noChangeArrowheads="1"/>
          </p:cNvPicPr>
          <p:nvPr/>
        </p:nvPicPr>
        <p:blipFill>
          <a:blip r:embed="rId3" cstate="print"/>
          <a:srcRect/>
          <a:stretch>
            <a:fillRect/>
          </a:stretch>
        </p:blipFill>
        <p:spPr bwMode="auto">
          <a:xfrm>
            <a:off x="6672065" y="849453"/>
            <a:ext cx="1416813" cy="638245"/>
          </a:xfrm>
          <a:prstGeom prst="rect">
            <a:avLst/>
          </a:prstGeom>
          <a:noFill/>
        </p:spPr>
      </p:pic>
      <p:pic>
        <p:nvPicPr>
          <p:cNvPr id="17" name="Picture 4" descr="http://pt.camaradojapao.org.br/img/box/associese.gif?1568211899">
            <a:extLst>
              <a:ext uri="{FF2B5EF4-FFF2-40B4-BE49-F238E27FC236}">
                <a16:creationId xmlns="" xmlns:a16="http://schemas.microsoft.com/office/drawing/2014/main" id="{823E0038-5D80-406C-84D9-2C2CC11801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7808" y="758691"/>
            <a:ext cx="1080120" cy="81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1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 xmlns:a16="http://schemas.microsoft.com/office/drawing/2014/main" id="{F0938FB1-934F-404A-98EC-C54C99F19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657" y="5029920"/>
            <a:ext cx="2808312" cy="149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図 13">
            <a:extLst>
              <a:ext uri="{FF2B5EF4-FFF2-40B4-BE49-F238E27FC236}">
                <a16:creationId xmlns="" xmlns:a16="http://schemas.microsoft.com/office/drawing/2014/main" id="{E9C8D713-EDA3-4F43-B26E-A739C6EAE0C7}"/>
              </a:ext>
            </a:extLst>
          </p:cNvPr>
          <p:cNvPicPr>
            <a:picLocks noChangeAspect="1"/>
          </p:cNvPicPr>
          <p:nvPr/>
        </p:nvPicPr>
        <p:blipFill>
          <a:blip r:embed="rId4"/>
          <a:stretch>
            <a:fillRect/>
          </a:stretch>
        </p:blipFill>
        <p:spPr>
          <a:xfrm>
            <a:off x="1591380" y="5023277"/>
            <a:ext cx="1408276" cy="1505672"/>
          </a:xfrm>
          <a:prstGeom prst="rect">
            <a:avLst/>
          </a:prstGeom>
        </p:spPr>
      </p:pic>
      <p:sp>
        <p:nvSpPr>
          <p:cNvPr id="4" name="タイトル 1">
            <a:extLst>
              <a:ext uri="{FF2B5EF4-FFF2-40B4-BE49-F238E27FC236}">
                <a16:creationId xmlns="" xmlns:a16="http://schemas.microsoft.com/office/drawing/2014/main" id="{CBDEA5B3-F075-411A-A176-63D2E731864D}"/>
              </a:ext>
            </a:extLst>
          </p:cNvPr>
          <p:cNvSpPr txBox="1">
            <a:spLocks/>
          </p:cNvSpPr>
          <p:nvPr/>
        </p:nvSpPr>
        <p:spPr>
          <a:xfrm>
            <a:off x="1524065" y="-3748"/>
            <a:ext cx="9144000" cy="64443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a:solidFill>
                  <a:schemeClr val="bg1"/>
                </a:solidFill>
                <a:latin typeface="Arial" panose="020B0604020202020204" pitchFamily="34" charset="0"/>
                <a:cs typeface="Arial" panose="020B0604020202020204" pitchFamily="34" charset="0"/>
              </a:rPr>
              <a:t>Initiative Overview to attract</a:t>
            </a:r>
          </a:p>
          <a:p>
            <a:r>
              <a:rPr lang="en-US" altLang="ja-JP" sz="2000" b="1">
                <a:solidFill>
                  <a:schemeClr val="bg1"/>
                </a:solidFill>
                <a:latin typeface="Arial" panose="020B0604020202020204" pitchFamily="34" charset="0"/>
                <a:cs typeface="Arial" panose="020B0604020202020204" pitchFamily="34" charset="0"/>
              </a:rPr>
              <a:t>Japanese Small and Medium Enterprises in Brazil</a:t>
            </a:r>
            <a:endParaRPr lang="en-US" altLang="ja-JP" sz="2000" b="1" dirty="0">
              <a:latin typeface="Arial" panose="020B0604020202020204" pitchFamily="34" charset="0"/>
              <a:cs typeface="Arial" panose="020B0604020202020204" pitchFamily="34" charset="0"/>
            </a:endParaRPr>
          </a:p>
        </p:txBody>
      </p:sp>
      <p:pic>
        <p:nvPicPr>
          <p:cNvPr id="9" name="Picture 4" descr="https://intra.jetro.go.jp/intra/AD/ADG/OLD_FIB/fib/logo/Logo_jpg/JETRO_Logo_jpg/Logo.jpg">
            <a:extLst>
              <a:ext uri="{FF2B5EF4-FFF2-40B4-BE49-F238E27FC236}">
                <a16:creationId xmlns="" xmlns:a16="http://schemas.microsoft.com/office/drawing/2014/main" id="{46DDA4F8-13CD-4E86-BB9B-2D736F446818}"/>
              </a:ext>
            </a:extLst>
          </p:cNvPr>
          <p:cNvPicPr>
            <a:picLocks noChangeAspect="1" noChangeArrowheads="1"/>
          </p:cNvPicPr>
          <p:nvPr/>
        </p:nvPicPr>
        <p:blipFill>
          <a:blip r:embed="rId5" cstate="print"/>
          <a:srcRect/>
          <a:stretch>
            <a:fillRect/>
          </a:stretch>
        </p:blipFill>
        <p:spPr bwMode="auto">
          <a:xfrm>
            <a:off x="1916785" y="907273"/>
            <a:ext cx="1082872" cy="487812"/>
          </a:xfrm>
          <a:prstGeom prst="rect">
            <a:avLst/>
          </a:prstGeom>
          <a:noFill/>
        </p:spPr>
      </p:pic>
      <p:sp>
        <p:nvSpPr>
          <p:cNvPr id="10" name="加算記号 9">
            <a:extLst>
              <a:ext uri="{FF2B5EF4-FFF2-40B4-BE49-F238E27FC236}">
                <a16:creationId xmlns="" xmlns:a16="http://schemas.microsoft.com/office/drawing/2014/main" id="{F2D732D1-DC54-424E-B481-B5EC13E66B0E}"/>
              </a:ext>
            </a:extLst>
          </p:cNvPr>
          <p:cNvSpPr/>
          <p:nvPr/>
        </p:nvSpPr>
        <p:spPr>
          <a:xfrm>
            <a:off x="6014388" y="849685"/>
            <a:ext cx="576064" cy="5251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4" descr="http://pt.camaradojapao.org.br/img/box/associese.gif?1568211899">
            <a:extLst>
              <a:ext uri="{FF2B5EF4-FFF2-40B4-BE49-F238E27FC236}">
                <a16:creationId xmlns="" xmlns:a16="http://schemas.microsoft.com/office/drawing/2014/main" id="{B7EC1676-4AA0-4E2A-ACC3-A8CF9C723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502" y="708978"/>
            <a:ext cx="1160145" cy="87010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 xmlns:a16="http://schemas.microsoft.com/office/drawing/2014/main" id="{13E6F044-667F-4A6F-95EB-7C12E59EC5EA}"/>
              </a:ext>
            </a:extLst>
          </p:cNvPr>
          <p:cNvSpPr/>
          <p:nvPr/>
        </p:nvSpPr>
        <p:spPr>
          <a:xfrm>
            <a:off x="2624056" y="3670423"/>
            <a:ext cx="2031784" cy="715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ja-JP" b="1" dirty="0" err="1"/>
              <a:t>Small</a:t>
            </a:r>
            <a:r>
              <a:rPr lang="pt-BR" altLang="ja-JP" b="1" dirty="0"/>
              <a:t> </a:t>
            </a:r>
            <a:r>
              <a:rPr lang="pt-BR" altLang="ja-JP" b="1" dirty="0" err="1"/>
              <a:t>and</a:t>
            </a:r>
            <a:r>
              <a:rPr lang="pt-BR" altLang="ja-JP" b="1" dirty="0"/>
              <a:t> </a:t>
            </a:r>
            <a:r>
              <a:rPr lang="pt-BR" altLang="ja-JP" b="1" dirty="0" err="1" smtClean="0"/>
              <a:t>Medium</a:t>
            </a:r>
            <a:r>
              <a:rPr lang="pt-BR" altLang="ja-JP" b="1" smtClean="0"/>
              <a:t> Businesses</a:t>
            </a:r>
            <a:endParaRPr kumimoji="1" lang="ja-JP" altLang="en-US" b="1" dirty="0"/>
          </a:p>
        </p:txBody>
      </p:sp>
      <p:sp>
        <p:nvSpPr>
          <p:cNvPr id="18" name="角丸四角形 4">
            <a:extLst>
              <a:ext uri="{FF2B5EF4-FFF2-40B4-BE49-F238E27FC236}">
                <a16:creationId xmlns="" xmlns:a16="http://schemas.microsoft.com/office/drawing/2014/main" id="{7B998BBB-421B-4B88-BA55-DD7D6BE6DE36}"/>
              </a:ext>
            </a:extLst>
          </p:cNvPr>
          <p:cNvSpPr/>
          <p:nvPr/>
        </p:nvSpPr>
        <p:spPr>
          <a:xfrm>
            <a:off x="1591380" y="4548357"/>
            <a:ext cx="4216584" cy="360939"/>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7150" tIns="38100" rIns="57150" bIns="38100" numCol="1" spcCol="1270" anchor="ctr" anchorCtr="0">
            <a:noAutofit/>
          </a:bodyPr>
          <a:lstStyle/>
          <a:p>
            <a:pPr algn="ctr" defTabSz="1333500">
              <a:spcBef>
                <a:spcPct val="0"/>
              </a:spcBef>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Networking </a:t>
            </a:r>
            <a:r>
              <a:rPr lang="en-US"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more than </a:t>
            </a: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110 </a:t>
            </a:r>
            <a:r>
              <a:rPr lang="en-US"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offices</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 xmlns:a16="http://schemas.microsoft.com/office/drawing/2014/main" id="{195483F2-A4A7-4AAA-81E3-76D06301CB10}"/>
              </a:ext>
            </a:extLst>
          </p:cNvPr>
          <p:cNvSpPr/>
          <p:nvPr/>
        </p:nvSpPr>
        <p:spPr>
          <a:xfrm>
            <a:off x="6883739" y="3670422"/>
            <a:ext cx="3604749" cy="715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eaLnBrk="0" fontAlgn="base" hangingPunct="0">
              <a:spcBef>
                <a:spcPct val="0"/>
              </a:spcBef>
              <a:spcAft>
                <a:spcPct val="0"/>
              </a:spcAft>
            </a:pPr>
            <a:r>
              <a:rPr lang="pt-PT" altLang="ja-JP" sz="1600" b="1">
                <a:solidFill>
                  <a:schemeClr val="bg1"/>
                </a:solidFill>
                <a:latin typeface="+mj-lt"/>
                <a:ea typeface="inherit"/>
              </a:rPr>
              <a:t>Brazilian Industry-Government-Academy Ecosystem Cooperation</a:t>
            </a:r>
            <a:endParaRPr lang="pt-PT" altLang="ja-JP" sz="1600" b="1" dirty="0">
              <a:solidFill>
                <a:schemeClr val="bg1"/>
              </a:solidFill>
              <a:latin typeface="+mj-lt"/>
              <a:ea typeface="inherit"/>
            </a:endParaRPr>
          </a:p>
        </p:txBody>
      </p:sp>
      <p:sp>
        <p:nvSpPr>
          <p:cNvPr id="20" name="正方形/長方形 19">
            <a:extLst>
              <a:ext uri="{FF2B5EF4-FFF2-40B4-BE49-F238E27FC236}">
                <a16:creationId xmlns="" xmlns:a16="http://schemas.microsoft.com/office/drawing/2014/main" id="{D79D65C1-F285-4DA3-97D6-430575E365BB}"/>
              </a:ext>
            </a:extLst>
          </p:cNvPr>
          <p:cNvSpPr/>
          <p:nvPr/>
        </p:nvSpPr>
        <p:spPr>
          <a:xfrm>
            <a:off x="1591381" y="1627656"/>
            <a:ext cx="4216584" cy="1513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pt-BR" altLang="ja-JP" sz="1600" b="1"/>
              <a:t>Leveraging social media, articles, regional analysis reports,</a:t>
            </a:r>
          </a:p>
          <a:p>
            <a:pPr algn="ctr"/>
            <a:r>
              <a:rPr kumimoji="1" lang="pt-BR" altLang="ja-JP" sz="1600" b="1"/>
              <a:t>information website about Brazil, TTPP,</a:t>
            </a:r>
          </a:p>
          <a:p>
            <a:pPr algn="ctr"/>
            <a:r>
              <a:rPr kumimoji="1" lang="pt-BR" altLang="ja-JP" sz="1600" b="1"/>
              <a:t>  YouTube show, Seminars, Missions,</a:t>
            </a:r>
          </a:p>
          <a:p>
            <a:pPr algn="ctr"/>
            <a:r>
              <a:rPr kumimoji="1" lang="pt-BR" altLang="ja-JP" sz="1600" b="1"/>
              <a:t>Individual Company Support (International Expansion Concierge)</a:t>
            </a:r>
            <a:endParaRPr kumimoji="1" lang="ja-JP" altLang="en-US" sz="1600" b="1" dirty="0"/>
          </a:p>
        </p:txBody>
      </p:sp>
      <p:sp>
        <p:nvSpPr>
          <p:cNvPr id="40" name="Rectangle 6">
            <a:extLst>
              <a:ext uri="{FF2B5EF4-FFF2-40B4-BE49-F238E27FC236}">
                <a16:creationId xmlns="" xmlns:a16="http://schemas.microsoft.com/office/drawing/2014/main" id="{E6E0EBC2-3340-49A8-B86C-0F40647B361E}"/>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pt-PT" altLang="ja-JP" dirty="0">
              <a:latin typeface="Arial" panose="020B0604020202020204" pitchFamily="34" charset="0"/>
            </a:endParaRPr>
          </a:p>
        </p:txBody>
      </p:sp>
      <p:sp>
        <p:nvSpPr>
          <p:cNvPr id="43" name="正方形/長方形 42">
            <a:extLst>
              <a:ext uri="{FF2B5EF4-FFF2-40B4-BE49-F238E27FC236}">
                <a16:creationId xmlns="" xmlns:a16="http://schemas.microsoft.com/office/drawing/2014/main" id="{385481B0-F724-4883-9FB9-08393F1D444A}"/>
              </a:ext>
            </a:extLst>
          </p:cNvPr>
          <p:cNvSpPr/>
          <p:nvPr/>
        </p:nvSpPr>
        <p:spPr>
          <a:xfrm>
            <a:off x="6927147" y="1627656"/>
            <a:ext cx="3561341" cy="1513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a:p>
            <a:pPr algn="ctr"/>
            <a:r>
              <a:rPr lang="en-US" altLang="ja-JP" b="1" dirty="0"/>
              <a:t>Demand side </a:t>
            </a:r>
            <a:r>
              <a:rPr lang="en-US" altLang="ja-JP" b="1" dirty="0" smtClean="0"/>
              <a:t>need’s strategy specification</a:t>
            </a:r>
          </a:p>
          <a:p>
            <a:pPr algn="ctr"/>
            <a:endParaRPr lang="en-US" altLang="ja-JP" b="1" dirty="0" smtClean="0"/>
          </a:p>
          <a:p>
            <a:pPr algn="ctr"/>
            <a:r>
              <a:rPr lang="en-US" altLang="ja-JP" b="1" dirty="0" smtClean="0"/>
              <a:t>SMEs </a:t>
            </a:r>
            <a:r>
              <a:rPr lang="en-US" altLang="ja-JP" b="1" dirty="0"/>
              <a:t>Public Relations</a:t>
            </a:r>
            <a:endParaRPr lang="en-US" altLang="ja-JP" b="1" dirty="0" smtClean="0"/>
          </a:p>
          <a:p>
            <a:pPr algn="ctr"/>
            <a:r>
              <a:rPr lang="ja-JP" altLang="en-US" sz="1600" b="1" dirty="0" smtClean="0"/>
              <a:t>（</a:t>
            </a:r>
            <a:r>
              <a:rPr lang="pt-BR" altLang="ja-JP" sz="1600" b="1" dirty="0" smtClean="0"/>
              <a:t>Use </a:t>
            </a:r>
            <a:r>
              <a:rPr lang="pt-BR" altLang="ja-JP" sz="1600" b="1" dirty="0" err="1" smtClean="0"/>
              <a:t>of</a:t>
            </a:r>
            <a:r>
              <a:rPr lang="pt-BR" altLang="ja-JP" sz="1600" b="1" dirty="0" smtClean="0"/>
              <a:t> Social Media )</a:t>
            </a:r>
            <a:endParaRPr lang="en-US" altLang="ja-JP" sz="1600" b="1" dirty="0"/>
          </a:p>
          <a:p>
            <a:pPr algn="ctr"/>
            <a:endParaRPr kumimoji="1" lang="en-US" altLang="ja-JP" b="1" dirty="0"/>
          </a:p>
        </p:txBody>
      </p:sp>
      <p:pic>
        <p:nvPicPr>
          <p:cNvPr id="44" name="図 43" descr="テキスト, 地図 が含まれている画像&#10;&#10;自動的に生成された説明">
            <a:extLst>
              <a:ext uri="{FF2B5EF4-FFF2-40B4-BE49-F238E27FC236}">
                <a16:creationId xmlns="" xmlns:a16="http://schemas.microsoft.com/office/drawing/2014/main" id="{ECFDDDE9-CCB4-4A9A-AF34-92640451E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674" y="4450584"/>
            <a:ext cx="2143125" cy="2143125"/>
          </a:xfrm>
          <a:prstGeom prst="rect">
            <a:avLst/>
          </a:prstGeom>
        </p:spPr>
      </p:pic>
      <p:sp>
        <p:nvSpPr>
          <p:cNvPr id="48" name="矢印: 下 47">
            <a:extLst>
              <a:ext uri="{FF2B5EF4-FFF2-40B4-BE49-F238E27FC236}">
                <a16:creationId xmlns="" xmlns:a16="http://schemas.microsoft.com/office/drawing/2014/main" id="{4F8E5803-7146-4471-AAC9-107BE02D7E8D}"/>
              </a:ext>
            </a:extLst>
          </p:cNvPr>
          <p:cNvSpPr/>
          <p:nvPr/>
        </p:nvSpPr>
        <p:spPr>
          <a:xfrm rot="16925695">
            <a:off x="6150461" y="2913974"/>
            <a:ext cx="360939" cy="314170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6" name="矢印: 下 55">
            <a:extLst>
              <a:ext uri="{FF2B5EF4-FFF2-40B4-BE49-F238E27FC236}">
                <a16:creationId xmlns="" xmlns:a16="http://schemas.microsoft.com/office/drawing/2014/main" id="{71868A4A-FA34-4F14-B99F-5F6D9D4404CC}"/>
              </a:ext>
            </a:extLst>
          </p:cNvPr>
          <p:cNvSpPr/>
          <p:nvPr/>
        </p:nvSpPr>
        <p:spPr>
          <a:xfrm rot="5400000">
            <a:off x="6208912" y="1380885"/>
            <a:ext cx="317284" cy="909172"/>
          </a:xfrm>
          <a:prstGeom prst="downArrow">
            <a:avLst>
              <a:gd name="adj1" fmla="val 50000"/>
              <a:gd name="adj2" fmla="val 4742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7" name="矢印: 下 56">
            <a:extLst>
              <a:ext uri="{FF2B5EF4-FFF2-40B4-BE49-F238E27FC236}">
                <a16:creationId xmlns="" xmlns:a16="http://schemas.microsoft.com/office/drawing/2014/main" id="{7C09B5AD-9F5D-45F8-AC81-F1535A08E0B0}"/>
              </a:ext>
            </a:extLst>
          </p:cNvPr>
          <p:cNvSpPr/>
          <p:nvPr/>
        </p:nvSpPr>
        <p:spPr>
          <a:xfrm rot="14764764">
            <a:off x="5688371" y="2368590"/>
            <a:ext cx="317285" cy="2127538"/>
          </a:xfrm>
          <a:prstGeom prst="downArrow">
            <a:avLst>
              <a:gd name="adj1" fmla="val 50000"/>
              <a:gd name="adj2" fmla="val 47421"/>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120" name="正方形/長方形 5119">
            <a:extLst>
              <a:ext uri="{FF2B5EF4-FFF2-40B4-BE49-F238E27FC236}">
                <a16:creationId xmlns="" xmlns:a16="http://schemas.microsoft.com/office/drawing/2014/main" id="{307F5D8C-D131-4821-B9D8-AECD3BF2162C}"/>
              </a:ext>
            </a:extLst>
          </p:cNvPr>
          <p:cNvSpPr/>
          <p:nvPr/>
        </p:nvSpPr>
        <p:spPr>
          <a:xfrm>
            <a:off x="8119646" y="885155"/>
            <a:ext cx="2224826" cy="4996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pt-BR" altLang="ja-JP" sz="1200" b="1" dirty="0" err="1" smtClean="0">
                <a:solidFill>
                  <a:schemeClr val="tx1"/>
                </a:solidFill>
                <a:latin typeface="Arial Black" panose="020B0A04020102020204" pitchFamily="34" charset="0"/>
                <a:cs typeface="Arial" panose="020B0604020202020204" pitchFamily="34" charset="0"/>
              </a:rPr>
              <a:t>Study</a:t>
            </a:r>
            <a:r>
              <a:rPr lang="pt-BR" altLang="ja-JP" sz="1200" b="1" dirty="0" smtClean="0">
                <a:solidFill>
                  <a:schemeClr val="tx1"/>
                </a:solidFill>
                <a:latin typeface="Arial Black" panose="020B0A04020102020204" pitchFamily="34" charset="0"/>
                <a:cs typeface="Arial" panose="020B0604020202020204" pitchFamily="34" charset="0"/>
              </a:rPr>
              <a:t> </a:t>
            </a:r>
            <a:r>
              <a:rPr lang="pt-BR" altLang="ja-JP" sz="1200" b="1" dirty="0" err="1" smtClean="0">
                <a:solidFill>
                  <a:schemeClr val="tx1"/>
                </a:solidFill>
                <a:latin typeface="Arial Black" panose="020B0A04020102020204" pitchFamily="34" charset="0"/>
                <a:cs typeface="Arial" panose="020B0604020202020204" pitchFamily="34" charset="0"/>
              </a:rPr>
              <a:t>Group</a:t>
            </a:r>
            <a:r>
              <a:rPr lang="pt-BR" altLang="ja-JP" sz="1200" b="1" dirty="0" smtClean="0">
                <a:solidFill>
                  <a:schemeClr val="tx1"/>
                </a:solidFill>
                <a:latin typeface="Arial Black" panose="020B0A04020102020204" pitchFamily="34" charset="0"/>
                <a:cs typeface="Arial" panose="020B0604020202020204" pitchFamily="34" charset="0"/>
              </a:rPr>
              <a:t> </a:t>
            </a:r>
            <a:r>
              <a:rPr lang="pt-BR" altLang="ja-JP" sz="1200" b="1" dirty="0" err="1" smtClean="0">
                <a:solidFill>
                  <a:schemeClr val="tx1"/>
                </a:solidFill>
                <a:latin typeface="Arial Black" panose="020B0A04020102020204" pitchFamily="34" charset="0"/>
                <a:cs typeface="Arial" panose="020B0604020202020204" pitchFamily="34" charset="0"/>
              </a:rPr>
              <a:t>to</a:t>
            </a:r>
            <a:r>
              <a:rPr lang="pt-BR" altLang="ja-JP" sz="1200" b="1" dirty="0" smtClean="0">
                <a:solidFill>
                  <a:schemeClr val="tx1"/>
                </a:solidFill>
                <a:latin typeface="Arial Black" panose="020B0A04020102020204" pitchFamily="34" charset="0"/>
                <a:cs typeface="Arial" panose="020B0604020202020204" pitchFamily="34" charset="0"/>
              </a:rPr>
              <a:t> </a:t>
            </a:r>
            <a:r>
              <a:rPr lang="pt-BR" altLang="ja-JP" sz="1200" b="1" dirty="0" err="1" smtClean="0">
                <a:solidFill>
                  <a:schemeClr val="tx1"/>
                </a:solidFill>
                <a:latin typeface="Arial Black" panose="020B0A04020102020204" pitchFamily="34" charset="0"/>
                <a:cs typeface="Arial" panose="020B0604020202020204" pitchFamily="34" charset="0"/>
              </a:rPr>
              <a:t>attract</a:t>
            </a:r>
            <a:r>
              <a:rPr lang="pt-BR" altLang="ja-JP" sz="1200" b="1" dirty="0" smtClean="0">
                <a:solidFill>
                  <a:schemeClr val="tx1"/>
                </a:solidFill>
                <a:latin typeface="Arial Black" panose="020B0A04020102020204" pitchFamily="34" charset="0"/>
                <a:cs typeface="Arial" panose="020B0604020202020204" pitchFamily="34" charset="0"/>
              </a:rPr>
              <a:t> </a:t>
            </a:r>
            <a:r>
              <a:rPr lang="pt-BR" altLang="ja-JP" sz="1200" b="1" dirty="0" err="1" smtClean="0">
                <a:solidFill>
                  <a:schemeClr val="tx1"/>
                </a:solidFill>
                <a:latin typeface="Arial Black" panose="020B0A04020102020204" pitchFamily="34" charset="0"/>
                <a:cs typeface="Arial" panose="020B0604020202020204" pitchFamily="34" charset="0"/>
              </a:rPr>
              <a:t>SMEs</a:t>
            </a:r>
            <a:r>
              <a:rPr lang="ja-JP" altLang="pt-BR" sz="1600" b="1" dirty="0" smtClean="0">
                <a:solidFill>
                  <a:schemeClr val="tx1"/>
                </a:solidFill>
                <a:latin typeface="Arial Black" panose="020B0A04020102020204" pitchFamily="34" charset="0"/>
                <a:cs typeface="Arial" panose="020B0604020202020204" pitchFamily="34" charset="0"/>
              </a:rPr>
              <a:t> </a:t>
            </a:r>
            <a:endParaRPr kumimoji="1" lang="ja-JP" altLang="en-US" sz="900" b="1" dirty="0">
              <a:solidFill>
                <a:schemeClr val="tx1"/>
              </a:solidFill>
              <a:latin typeface="Arial Black" panose="020B0A04020102020204" pitchFamily="34" charset="0"/>
              <a:cs typeface="Arial" panose="020B0604020202020204" pitchFamily="34" charset="0"/>
            </a:endParaRPr>
          </a:p>
        </p:txBody>
      </p:sp>
      <p:sp>
        <p:nvSpPr>
          <p:cNvPr id="28" name="矢印: 下 27">
            <a:extLst>
              <a:ext uri="{FF2B5EF4-FFF2-40B4-BE49-F238E27FC236}">
                <a16:creationId xmlns="" xmlns:a16="http://schemas.microsoft.com/office/drawing/2014/main" id="{6D3A5C6C-8487-4237-8946-16890E1AF388}"/>
              </a:ext>
            </a:extLst>
          </p:cNvPr>
          <p:cNvSpPr/>
          <p:nvPr/>
        </p:nvSpPr>
        <p:spPr>
          <a:xfrm rot="16200000">
            <a:off x="6233316" y="2033988"/>
            <a:ext cx="317285" cy="957979"/>
          </a:xfrm>
          <a:prstGeom prst="downArrow">
            <a:avLst>
              <a:gd name="adj1" fmla="val 50000"/>
              <a:gd name="adj2" fmla="val 47421"/>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2" name="矢印: 右 1">
            <a:extLst>
              <a:ext uri="{FF2B5EF4-FFF2-40B4-BE49-F238E27FC236}">
                <a16:creationId xmlns="" xmlns:a16="http://schemas.microsoft.com/office/drawing/2014/main" id="{7D24FD85-B7E5-43C3-9B35-5C57025CD223}"/>
              </a:ext>
            </a:extLst>
          </p:cNvPr>
          <p:cNvSpPr/>
          <p:nvPr/>
        </p:nvSpPr>
        <p:spPr>
          <a:xfrm rot="16200000">
            <a:off x="8590360" y="2107915"/>
            <a:ext cx="234925" cy="5751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 xmlns:a16="http://schemas.microsoft.com/office/drawing/2014/main" id="{E2A60CE0-0925-4EE1-9DB5-07979F1AE46E}"/>
              </a:ext>
            </a:extLst>
          </p:cNvPr>
          <p:cNvSpPr/>
          <p:nvPr/>
        </p:nvSpPr>
        <p:spPr>
          <a:xfrm>
            <a:off x="3912053" y="3210622"/>
            <a:ext cx="317871" cy="44347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 xmlns:a16="http://schemas.microsoft.com/office/drawing/2014/main" id="{A7668D28-0967-4ADC-9849-2FB4689BE19F}"/>
              </a:ext>
            </a:extLst>
          </p:cNvPr>
          <p:cNvSpPr/>
          <p:nvPr/>
        </p:nvSpPr>
        <p:spPr>
          <a:xfrm rot="10800000">
            <a:off x="3327960" y="3171436"/>
            <a:ext cx="317285" cy="451292"/>
          </a:xfrm>
          <a:prstGeom prst="downArrow">
            <a:avLst>
              <a:gd name="adj1" fmla="val 50000"/>
              <a:gd name="adj2" fmla="val 47421"/>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34" name="矢印: 下 33">
            <a:extLst>
              <a:ext uri="{FF2B5EF4-FFF2-40B4-BE49-F238E27FC236}">
                <a16:creationId xmlns="" xmlns:a16="http://schemas.microsoft.com/office/drawing/2014/main" id="{053CC2DC-66B7-4195-90D4-2173B0CDF352}"/>
              </a:ext>
            </a:extLst>
          </p:cNvPr>
          <p:cNvSpPr/>
          <p:nvPr/>
        </p:nvSpPr>
        <p:spPr>
          <a:xfrm rot="10800000">
            <a:off x="9169883" y="3171436"/>
            <a:ext cx="317871" cy="4512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 xmlns:a16="http://schemas.microsoft.com/office/drawing/2014/main" id="{C0965978-5C81-4F88-A577-D5512D195F7B}"/>
              </a:ext>
            </a:extLst>
          </p:cNvPr>
          <p:cNvSpPr/>
          <p:nvPr/>
        </p:nvSpPr>
        <p:spPr>
          <a:xfrm>
            <a:off x="8261579" y="3225926"/>
            <a:ext cx="317285" cy="428171"/>
          </a:xfrm>
          <a:prstGeom prst="downArrow">
            <a:avLst>
              <a:gd name="adj1" fmla="val 50000"/>
              <a:gd name="adj2" fmla="val 47421"/>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 name="テキスト ボックス 4"/>
          <p:cNvSpPr txBox="1"/>
          <p:nvPr/>
        </p:nvSpPr>
        <p:spPr>
          <a:xfrm>
            <a:off x="3108558" y="957372"/>
            <a:ext cx="1814204" cy="369332"/>
          </a:xfrm>
          <a:prstGeom prst="rect">
            <a:avLst/>
          </a:prstGeom>
          <a:noFill/>
          <a:ln>
            <a:solidFill>
              <a:schemeClr val="tx1"/>
            </a:solidFill>
          </a:ln>
        </p:spPr>
        <p:txBody>
          <a:bodyPr wrap="square" rtlCol="0">
            <a:spAutoFit/>
          </a:bodyPr>
          <a:lstStyle/>
          <a:p>
            <a:r>
              <a:rPr kumimoji="1" lang="pt-BR" altLang="ja-JP"/>
              <a:t>Other Entities</a:t>
            </a:r>
            <a:endParaRPr kumimoji="1" lang="ja-JP" altLang="en-US" dirty="0"/>
          </a:p>
        </p:txBody>
      </p:sp>
      <p:pic>
        <p:nvPicPr>
          <p:cNvPr id="26" name="図 25">
            <a:extLst>
              <a:ext uri="{FF2B5EF4-FFF2-40B4-BE49-F238E27FC236}">
                <a16:creationId xmlns="" xmlns:a16="http://schemas.microsoft.com/office/drawing/2014/main" id="{283CE5A2-3EFA-4927-9097-4F87B88ED031}"/>
              </a:ext>
            </a:extLst>
          </p:cNvPr>
          <p:cNvPicPr>
            <a:picLocks noChangeAspect="1"/>
          </p:cNvPicPr>
          <p:nvPr/>
        </p:nvPicPr>
        <p:blipFill>
          <a:blip r:embed="rId8"/>
          <a:stretch>
            <a:fillRect/>
          </a:stretch>
        </p:blipFill>
        <p:spPr>
          <a:xfrm>
            <a:off x="1552052" y="102921"/>
            <a:ext cx="720080" cy="541955"/>
          </a:xfrm>
          <a:prstGeom prst="rect">
            <a:avLst/>
          </a:prstGeom>
        </p:spPr>
      </p:pic>
    </p:spTree>
    <p:extLst>
      <p:ext uri="{BB962C8B-B14F-4D97-AF65-F5344CB8AC3E}">
        <p14:creationId xmlns:p14="http://schemas.microsoft.com/office/powerpoint/2010/main" val="4075072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6361</TotalTime>
  <Words>1289</Words>
  <Application>Microsoft Office PowerPoint</Application>
  <PresentationFormat>ワイド画面</PresentationFormat>
  <Paragraphs>165</Paragraphs>
  <Slides>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inherit</vt:lpstr>
      <vt:lpstr>ＭＳ Ｐゴシック</vt:lpstr>
      <vt:lpstr>Arial</vt:lpstr>
      <vt:lpstr>Arial Black</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Mitsui&amp;CO.LTD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Ashikari,HiroshiSAOAASAOAGRIOAG</dc:creator>
  <cp:lastModifiedBy>Rafaela Midori Ueda</cp:lastModifiedBy>
  <cp:revision>311</cp:revision>
  <cp:lastPrinted>2019-12-10T13:17:52Z</cp:lastPrinted>
  <dcterms:created xsi:type="dcterms:W3CDTF">2018-05-03T14:09:16Z</dcterms:created>
  <dcterms:modified xsi:type="dcterms:W3CDTF">2020-12-01T16:52:42Z</dcterms:modified>
</cp:coreProperties>
</file>