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39"/>
  </p:notesMasterIdLst>
  <p:handoutMasterIdLst>
    <p:handoutMasterId r:id="rId40"/>
  </p:handoutMasterIdLst>
  <p:sldIdLst>
    <p:sldId id="256" r:id="rId2"/>
    <p:sldId id="323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6" r:id="rId15"/>
    <p:sldId id="337" r:id="rId16"/>
    <p:sldId id="338" r:id="rId17"/>
    <p:sldId id="339" r:id="rId18"/>
    <p:sldId id="340" r:id="rId19"/>
    <p:sldId id="341" r:id="rId20"/>
    <p:sldId id="342" r:id="rId21"/>
    <p:sldId id="343" r:id="rId22"/>
    <p:sldId id="344" r:id="rId23"/>
    <p:sldId id="345" r:id="rId24"/>
    <p:sldId id="346" r:id="rId25"/>
    <p:sldId id="347" r:id="rId26"/>
    <p:sldId id="348" r:id="rId27"/>
    <p:sldId id="349" r:id="rId28"/>
    <p:sldId id="350" r:id="rId29"/>
    <p:sldId id="351" r:id="rId30"/>
    <p:sldId id="352" r:id="rId31"/>
    <p:sldId id="353" r:id="rId32"/>
    <p:sldId id="354" r:id="rId33"/>
    <p:sldId id="355" r:id="rId34"/>
    <p:sldId id="356" r:id="rId35"/>
    <p:sldId id="357" r:id="rId36"/>
    <p:sldId id="358" r:id="rId37"/>
    <p:sldId id="301" r:id="rId38"/>
  </p:sldIdLst>
  <p:sldSz cx="9144000" cy="6858000" type="screen4x3"/>
  <p:notesSz cx="7004050" cy="9296400"/>
  <p:defaultTextStyle>
    <a:defPPr>
      <a:defRPr lang="en-AU"/>
    </a:defPPr>
    <a:lvl1pPr algn="l" rtl="0" fontAlgn="base">
      <a:spcBef>
        <a:spcPct val="25000"/>
      </a:spcBef>
      <a:spcAft>
        <a:spcPct val="0"/>
      </a:spcAft>
      <a:buClr>
        <a:srgbClr val="A50E29"/>
      </a:buClr>
      <a:buFont typeface="Arial" charset="0"/>
      <a:defRPr sz="2400" kern="1200">
        <a:solidFill>
          <a:srgbClr val="A50E2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5000"/>
      </a:spcBef>
      <a:spcAft>
        <a:spcPct val="0"/>
      </a:spcAft>
      <a:buClr>
        <a:srgbClr val="A50E29"/>
      </a:buClr>
      <a:buFont typeface="Arial" charset="0"/>
      <a:defRPr sz="2400" kern="1200">
        <a:solidFill>
          <a:srgbClr val="A50E2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5000"/>
      </a:spcBef>
      <a:spcAft>
        <a:spcPct val="0"/>
      </a:spcAft>
      <a:buClr>
        <a:srgbClr val="A50E29"/>
      </a:buClr>
      <a:buFont typeface="Arial" charset="0"/>
      <a:defRPr sz="2400" kern="1200">
        <a:solidFill>
          <a:srgbClr val="A50E2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5000"/>
      </a:spcBef>
      <a:spcAft>
        <a:spcPct val="0"/>
      </a:spcAft>
      <a:buClr>
        <a:srgbClr val="A50E29"/>
      </a:buClr>
      <a:buFont typeface="Arial" charset="0"/>
      <a:defRPr sz="2400" kern="1200">
        <a:solidFill>
          <a:srgbClr val="A50E2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5000"/>
      </a:spcBef>
      <a:spcAft>
        <a:spcPct val="0"/>
      </a:spcAft>
      <a:buClr>
        <a:srgbClr val="A50E29"/>
      </a:buClr>
      <a:buFont typeface="Arial" charset="0"/>
      <a:defRPr sz="2400" kern="1200">
        <a:solidFill>
          <a:srgbClr val="A50E2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A50E2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A50E2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A50E2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A50E2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207">
          <p15:clr>
            <a:srgbClr val="A4A3A4"/>
          </p15:clr>
        </p15:guide>
        <p15:guide id="4" orient="horz" pos="1616">
          <p15:clr>
            <a:srgbClr val="A4A3A4"/>
          </p15:clr>
        </p15:guide>
        <p15:guide id="5" pos="385">
          <p15:clr>
            <a:srgbClr val="A4A3A4"/>
          </p15:clr>
        </p15:guide>
        <p15:guide id="6" pos="2782">
          <p15:clr>
            <a:srgbClr val="A4A3A4"/>
          </p15:clr>
        </p15:guide>
        <p15:guide id="7" pos="2985">
          <p15:clr>
            <a:srgbClr val="A4A3A4"/>
          </p15:clr>
        </p15:guide>
        <p15:guide id="8" pos="5382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51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0028"/>
    <a:srgbClr val="6773B6"/>
    <a:srgbClr val="A3AD00"/>
    <a:srgbClr val="5F5F5F"/>
    <a:srgbClr val="A2AD00"/>
    <a:srgbClr val="EBB700"/>
    <a:srgbClr val="A51930"/>
    <a:srgbClr val="404143"/>
    <a:srgbClr val="A50E29"/>
    <a:srgbClr val="C8A0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89385" autoAdjust="0"/>
  </p:normalViewPr>
  <p:slideViewPr>
    <p:cSldViewPr>
      <p:cViewPr>
        <p:scale>
          <a:sx n="100" d="100"/>
          <a:sy n="100" d="100"/>
        </p:scale>
        <p:origin x="-174" y="-294"/>
      </p:cViewPr>
      <p:guideLst>
        <p:guide orient="horz" pos="2160"/>
        <p:guide orient="horz" pos="1207"/>
        <p:guide orient="horz" pos="1616"/>
        <p:guide pos="2880"/>
        <p:guide pos="385"/>
        <p:guide pos="2782"/>
        <p:guide pos="2985"/>
        <p:guide pos="5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3048" y="102"/>
      </p:cViewPr>
      <p:guideLst>
        <p:guide orient="horz" pos="2928"/>
        <p:guide pos="220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5393" cy="465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5" tIns="46402" rIns="92805" bIns="46402" numCol="1" anchor="t" anchorCtr="0" compatLnSpc="1">
            <a:prstTxWarp prst="textNoShape">
              <a:avLst/>
            </a:prstTxWarp>
          </a:bodyPr>
          <a:lstStyle>
            <a:lvl1pPr defTabSz="928418">
              <a:spcBef>
                <a:spcPct val="0"/>
              </a:spcBef>
              <a:buClrTx/>
              <a:buFontTx/>
              <a:buNone/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A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8660" y="1"/>
            <a:ext cx="3035392" cy="465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5" tIns="46402" rIns="92805" bIns="46402" numCol="1" anchor="t" anchorCtr="0" compatLnSpc="1">
            <a:prstTxWarp prst="textNoShape">
              <a:avLst/>
            </a:prstTxWarp>
          </a:bodyPr>
          <a:lstStyle>
            <a:lvl1pPr algn="r" defTabSz="928418">
              <a:spcBef>
                <a:spcPct val="0"/>
              </a:spcBef>
              <a:buClrTx/>
              <a:buFontTx/>
              <a:buNone/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AU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58"/>
            <a:ext cx="3035393" cy="465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5" tIns="46402" rIns="92805" bIns="46402" numCol="1" anchor="b" anchorCtr="0" compatLnSpc="1">
            <a:prstTxWarp prst="textNoShape">
              <a:avLst/>
            </a:prstTxWarp>
          </a:bodyPr>
          <a:lstStyle>
            <a:lvl1pPr defTabSz="928418">
              <a:spcBef>
                <a:spcPct val="0"/>
              </a:spcBef>
              <a:buClrTx/>
              <a:buFontTx/>
              <a:buNone/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AU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8660" y="8830658"/>
            <a:ext cx="3035392" cy="465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5" tIns="46402" rIns="92805" bIns="46402" numCol="1" anchor="b" anchorCtr="0" compatLnSpc="1">
            <a:prstTxWarp prst="textNoShape">
              <a:avLst/>
            </a:prstTxWarp>
          </a:bodyPr>
          <a:lstStyle>
            <a:lvl1pPr algn="r" defTabSz="928418">
              <a:spcBef>
                <a:spcPct val="0"/>
              </a:spcBef>
              <a:buClrTx/>
              <a:buFontTx/>
              <a:buNone/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C735B90B-3CCC-4A7F-A6BA-1EE2215F859D}" type="slidenum">
              <a:rPr lang="en-AU"/>
              <a:pPr/>
              <a:t>‹nº›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0772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5393" cy="465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5" tIns="46402" rIns="92805" bIns="46402" numCol="1" anchor="t" anchorCtr="0" compatLnSpc="1">
            <a:prstTxWarp prst="textNoShape">
              <a:avLst/>
            </a:prstTxWarp>
          </a:bodyPr>
          <a:lstStyle>
            <a:lvl1pPr defTabSz="928418">
              <a:spcBef>
                <a:spcPct val="0"/>
              </a:spcBef>
              <a:buClrTx/>
              <a:buFontTx/>
              <a:buNone/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AU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8660" y="1"/>
            <a:ext cx="3035392" cy="465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5" tIns="46402" rIns="92805" bIns="46402" numCol="1" anchor="t" anchorCtr="0" compatLnSpc="1">
            <a:prstTxWarp prst="textNoShape">
              <a:avLst/>
            </a:prstTxWarp>
          </a:bodyPr>
          <a:lstStyle>
            <a:lvl1pPr algn="r" defTabSz="928418">
              <a:spcBef>
                <a:spcPct val="0"/>
              </a:spcBef>
              <a:buClrTx/>
              <a:buFontTx/>
              <a:buNone/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AU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265" y="4416099"/>
            <a:ext cx="5137520" cy="4182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5" tIns="46402" rIns="92805" bIns="464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58"/>
            <a:ext cx="3035393" cy="465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5" tIns="46402" rIns="92805" bIns="46402" numCol="1" anchor="b" anchorCtr="0" compatLnSpc="1">
            <a:prstTxWarp prst="textNoShape">
              <a:avLst/>
            </a:prstTxWarp>
          </a:bodyPr>
          <a:lstStyle>
            <a:lvl1pPr defTabSz="928418">
              <a:spcBef>
                <a:spcPct val="0"/>
              </a:spcBef>
              <a:buClrTx/>
              <a:buFontTx/>
              <a:buNone/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AU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8660" y="8830658"/>
            <a:ext cx="3035392" cy="465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05" tIns="46402" rIns="92805" bIns="46402" numCol="1" anchor="b" anchorCtr="0" compatLnSpc="1">
            <a:prstTxWarp prst="textNoShape">
              <a:avLst/>
            </a:prstTxWarp>
          </a:bodyPr>
          <a:lstStyle>
            <a:lvl1pPr algn="r" defTabSz="928418">
              <a:spcBef>
                <a:spcPct val="0"/>
              </a:spcBef>
              <a:buClrTx/>
              <a:buFontTx/>
              <a:buNone/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5BAFD5B6-36AD-48C5-867C-C5940AE28F53}" type="slidenum">
              <a:rPr lang="en-AU"/>
              <a:pPr/>
              <a:t>‹nº›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55171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1612" y="1828800"/>
            <a:ext cx="7920000" cy="553998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AU" noProof="0" dirty="0" smtClean="0"/>
          </a:p>
        </p:txBody>
      </p:sp>
      <p:sp>
        <p:nvSpPr>
          <p:cNvPr id="207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01612" y="2707200"/>
            <a:ext cx="7920000" cy="903287"/>
          </a:xfrm>
        </p:spPr>
        <p:txBody>
          <a:bodyPr/>
          <a:lstStyle>
            <a:lvl1pPr marL="0" indent="0">
              <a:buFont typeface="Arial" charset="0"/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AU" noProof="0" dirty="0" smtClean="0"/>
          </a:p>
        </p:txBody>
      </p:sp>
      <p:sp>
        <p:nvSpPr>
          <p:cNvPr id="4" name="BMDisclaimer"/>
          <p:cNvSpPr txBox="1"/>
          <p:nvPr/>
        </p:nvSpPr>
        <p:spPr>
          <a:xfrm>
            <a:off x="601200" y="6353290"/>
            <a:ext cx="7920000" cy="246221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sz="800" smtClean="0">
                <a:solidFill>
                  <a:srgbClr val="404143"/>
                </a:solidFill>
              </a:rPr>
              <a:t/>
            </a:r>
            <a:br>
              <a:rPr lang="pt-BR" sz="800" smtClean="0">
                <a:solidFill>
                  <a:srgbClr val="404143"/>
                </a:solidFill>
              </a:rPr>
            </a:br>
            <a:r>
              <a:rPr lang="pt-BR" sz="800" smtClean="0">
                <a:solidFill>
                  <a:srgbClr val="404143"/>
                </a:solidFill>
              </a:rPr>
              <a:t>© 2015 Trench, Rossi e Watanabe Advogados</a:t>
            </a:r>
            <a:endParaRPr lang="en-AU" sz="800" dirty="0">
              <a:solidFill>
                <a:srgbClr val="404143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601200" y="3711600"/>
            <a:ext cx="7920000" cy="457200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AU" dirty="0" smtClean="0"/>
              <a:t>Click here to add event and presenter information</a:t>
            </a:r>
            <a:endParaRPr lang="en-AU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601200" y="4827600"/>
            <a:ext cx="7920000" cy="457200"/>
          </a:xfrm>
        </p:spPr>
        <p:txBody>
          <a:bodyPr/>
          <a:lstStyle>
            <a:lvl1pPr marL="0" indent="0">
              <a:buNone/>
              <a:defRPr sz="1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AU" sz="1800" dirty="0" smtClean="0">
                <a:latin typeface="Arial" pitchFamily="34" charset="0"/>
                <a:cs typeface="Arial" pitchFamily="34" charset="0"/>
              </a:rPr>
              <a:t>Click here to add co-brand</a:t>
            </a:r>
            <a:endParaRPr lang="en-AU" dirty="0"/>
          </a:p>
        </p:txBody>
      </p:sp>
      <p:pic>
        <p:nvPicPr>
          <p:cNvPr id="2" name="BM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0000"/>
            <a:ext cx="8546609" cy="502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011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Section Transition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10300" y="4648200"/>
            <a:ext cx="7920000" cy="1477328"/>
          </a:xfrm>
        </p:spPr>
        <p:txBody>
          <a:bodyPr anchor="b" anchorCtr="0"/>
          <a:lstStyle>
            <a:lvl1pPr>
              <a:defRPr sz="48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12000" y="901700"/>
            <a:ext cx="7920000" cy="37465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buClr>
                <a:schemeClr val="bg1"/>
              </a:buClr>
              <a:defRPr>
                <a:solidFill>
                  <a:schemeClr val="bg1"/>
                </a:solidFill>
              </a:defRPr>
            </a:lvl7pPr>
            <a:lvl8pPr>
              <a:buClr>
                <a:schemeClr val="bg1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bg1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Normal text</a:t>
            </a:r>
          </a:p>
          <a:p>
            <a:pPr lvl="6"/>
            <a:r>
              <a:rPr lang="en-US" dirty="0" smtClean="0"/>
              <a:t>First number bullet</a:t>
            </a:r>
          </a:p>
          <a:p>
            <a:pPr lvl="7"/>
            <a:r>
              <a:rPr lang="en-US" dirty="0" smtClean="0"/>
              <a:t>Second number bullet</a:t>
            </a:r>
          </a:p>
          <a:p>
            <a:pPr lvl="8"/>
            <a:r>
              <a:rPr lang="en-US" dirty="0" smtClean="0"/>
              <a:t>Third number bullet</a:t>
            </a:r>
          </a:p>
        </p:txBody>
      </p:sp>
    </p:spTree>
    <p:extLst>
      <p:ext uri="{BB962C8B-B14F-4D97-AF65-F5344CB8AC3E}">
        <p14:creationId xmlns:p14="http://schemas.microsoft.com/office/powerpoint/2010/main" val="97150467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y Section Transitio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10300" y="4648200"/>
            <a:ext cx="7920000" cy="1477328"/>
          </a:xfrm>
        </p:spPr>
        <p:txBody>
          <a:bodyPr anchor="b" anchorCtr="0"/>
          <a:lstStyle>
            <a:lvl1pPr>
              <a:defRPr sz="48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12000" y="901700"/>
            <a:ext cx="7920000" cy="37465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buClr>
                <a:schemeClr val="bg1"/>
              </a:buClr>
              <a:defRPr>
                <a:solidFill>
                  <a:schemeClr val="bg1"/>
                </a:solidFill>
              </a:defRPr>
            </a:lvl7pPr>
            <a:lvl8pPr>
              <a:buClr>
                <a:schemeClr val="bg1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bg1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Normal text</a:t>
            </a:r>
          </a:p>
          <a:p>
            <a:pPr lvl="6"/>
            <a:r>
              <a:rPr lang="en-US" dirty="0" smtClean="0"/>
              <a:t>First number bullet</a:t>
            </a:r>
          </a:p>
          <a:p>
            <a:pPr lvl="7"/>
            <a:r>
              <a:rPr lang="en-US" dirty="0" smtClean="0"/>
              <a:t>Second number bullet</a:t>
            </a:r>
          </a:p>
          <a:p>
            <a:pPr lvl="8"/>
            <a:r>
              <a:rPr lang="en-US" dirty="0" smtClean="0"/>
              <a:t>Third number bullet</a:t>
            </a:r>
          </a:p>
        </p:txBody>
      </p:sp>
    </p:spTree>
    <p:extLst>
      <p:ext uri="{BB962C8B-B14F-4D97-AF65-F5344CB8AC3E}">
        <p14:creationId xmlns:p14="http://schemas.microsoft.com/office/powerpoint/2010/main" val="13170639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urgundy Text Section Transi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10300" y="4648200"/>
            <a:ext cx="7920000" cy="1477328"/>
          </a:xfrm>
        </p:spPr>
        <p:txBody>
          <a:bodyPr anchor="b" anchorCtr="0"/>
          <a:lstStyle>
            <a:lvl1pPr>
              <a:defRPr sz="480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Click </a:t>
            </a:r>
            <a:r>
              <a:rPr lang="en-US" dirty="0" smtClean="0"/>
              <a:t>to edit Master title style</a:t>
            </a:r>
            <a:endParaRPr lang="en-AU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12000" y="901700"/>
            <a:ext cx="7920000" cy="3746500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>
              <a:defRPr>
                <a:solidFill>
                  <a:schemeClr val="accent1"/>
                </a:solidFill>
              </a:defRPr>
            </a:lvl6pPr>
            <a:lvl7pPr>
              <a:defRPr>
                <a:solidFill>
                  <a:schemeClr val="accent1"/>
                </a:solidFill>
              </a:defRPr>
            </a:lvl7pPr>
            <a:lvl8pPr>
              <a:defRPr>
                <a:solidFill>
                  <a:schemeClr val="accent1"/>
                </a:solidFill>
              </a:defRPr>
            </a:lvl8pPr>
            <a:lvl9pPr>
              <a:defRPr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Normal text</a:t>
            </a:r>
          </a:p>
          <a:p>
            <a:pPr lvl="6"/>
            <a:r>
              <a:rPr lang="en-US" dirty="0" smtClean="0"/>
              <a:t>First number bullet</a:t>
            </a:r>
          </a:p>
          <a:p>
            <a:pPr lvl="7"/>
            <a:r>
              <a:rPr lang="en-US" dirty="0" smtClean="0"/>
              <a:t>Second number bullet</a:t>
            </a:r>
          </a:p>
          <a:p>
            <a:pPr lvl="8"/>
            <a:r>
              <a:rPr lang="en-US" dirty="0" smtClean="0"/>
              <a:t>Third number bullet</a:t>
            </a:r>
          </a:p>
        </p:txBody>
      </p:sp>
    </p:spTree>
    <p:extLst>
      <p:ext uri="{BB962C8B-B14F-4D97-AF65-F5344CB8AC3E}">
        <p14:creationId xmlns:p14="http://schemas.microsoft.com/office/powerpoint/2010/main" val="282561450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Yellow Text Section Transi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10300" y="4648200"/>
            <a:ext cx="7920000" cy="1477328"/>
          </a:xfrm>
        </p:spPr>
        <p:txBody>
          <a:bodyPr anchor="b" anchorCtr="0"/>
          <a:lstStyle>
            <a:lvl1pPr>
              <a:defRPr sz="48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Click </a:t>
            </a:r>
            <a:r>
              <a:rPr lang="en-US" dirty="0" smtClean="0"/>
              <a:t>to edit Master title style</a:t>
            </a:r>
            <a:endParaRPr lang="en-AU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12000" y="901700"/>
            <a:ext cx="7920000" cy="3746500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accent2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accent2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accent2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buClr>
                <a:schemeClr val="accent2"/>
              </a:buClr>
              <a:defRPr>
                <a:solidFill>
                  <a:schemeClr val="accent2"/>
                </a:solidFill>
              </a:defRPr>
            </a:lvl7pPr>
            <a:lvl8pPr>
              <a:buClr>
                <a:schemeClr val="accent2"/>
              </a:buClr>
              <a:defRPr>
                <a:solidFill>
                  <a:schemeClr val="accent2"/>
                </a:solidFill>
              </a:defRPr>
            </a:lvl8pPr>
            <a:lvl9pPr>
              <a:buClr>
                <a:schemeClr val="accent2"/>
              </a:buClr>
              <a:defRPr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Normal text</a:t>
            </a:r>
          </a:p>
          <a:p>
            <a:pPr lvl="6"/>
            <a:r>
              <a:rPr lang="en-US" dirty="0" smtClean="0"/>
              <a:t>First number bullet</a:t>
            </a:r>
          </a:p>
          <a:p>
            <a:pPr lvl="7"/>
            <a:r>
              <a:rPr lang="en-US" dirty="0" smtClean="0"/>
              <a:t>Second number bullet</a:t>
            </a:r>
          </a:p>
          <a:p>
            <a:pPr lvl="8"/>
            <a:r>
              <a:rPr lang="en-US" dirty="0" smtClean="0"/>
              <a:t>Third number bullet</a:t>
            </a:r>
          </a:p>
        </p:txBody>
      </p:sp>
    </p:spTree>
    <p:extLst>
      <p:ext uri="{BB962C8B-B14F-4D97-AF65-F5344CB8AC3E}">
        <p14:creationId xmlns:p14="http://schemas.microsoft.com/office/powerpoint/2010/main" val="673449390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ext Section Transi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10300" y="4648200"/>
            <a:ext cx="7920000" cy="1477328"/>
          </a:xfrm>
        </p:spPr>
        <p:txBody>
          <a:bodyPr anchor="b" anchorCtr="0"/>
          <a:lstStyle>
            <a:lvl1pPr>
              <a:defRPr sz="48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Click </a:t>
            </a:r>
            <a:r>
              <a:rPr lang="en-US" dirty="0" smtClean="0"/>
              <a:t>to edit Master title style</a:t>
            </a:r>
            <a:endParaRPr lang="en-AU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12000" y="901700"/>
            <a:ext cx="7920000" cy="3746500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accent3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accent3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accent3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accent3"/>
                </a:solidFill>
              </a:defRPr>
            </a:lvl5pPr>
            <a:lvl6pPr>
              <a:defRPr>
                <a:solidFill>
                  <a:schemeClr val="accent3"/>
                </a:solidFill>
              </a:defRPr>
            </a:lvl6pPr>
            <a:lvl7pPr>
              <a:buClr>
                <a:schemeClr val="accent3"/>
              </a:buClr>
              <a:defRPr>
                <a:solidFill>
                  <a:schemeClr val="accent3"/>
                </a:solidFill>
              </a:defRPr>
            </a:lvl7pPr>
            <a:lvl8pPr>
              <a:buClr>
                <a:schemeClr val="accent3"/>
              </a:buClr>
              <a:defRPr>
                <a:solidFill>
                  <a:schemeClr val="accent3"/>
                </a:solidFill>
              </a:defRPr>
            </a:lvl8pPr>
            <a:lvl9pPr>
              <a:buClr>
                <a:schemeClr val="accent3"/>
              </a:buClr>
              <a:defRPr>
                <a:solidFill>
                  <a:schemeClr val="accent3"/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Normal text</a:t>
            </a:r>
          </a:p>
          <a:p>
            <a:pPr lvl="6"/>
            <a:r>
              <a:rPr lang="en-US" dirty="0" smtClean="0"/>
              <a:t>First number bullet</a:t>
            </a:r>
          </a:p>
          <a:p>
            <a:pPr lvl="7"/>
            <a:r>
              <a:rPr lang="en-US" dirty="0" smtClean="0"/>
              <a:t>Second number bullet</a:t>
            </a:r>
          </a:p>
          <a:p>
            <a:pPr lvl="8"/>
            <a:r>
              <a:rPr lang="en-US" dirty="0" smtClean="0"/>
              <a:t>Third number bullet</a:t>
            </a:r>
          </a:p>
        </p:txBody>
      </p:sp>
    </p:spTree>
    <p:extLst>
      <p:ext uri="{BB962C8B-B14F-4D97-AF65-F5344CB8AC3E}">
        <p14:creationId xmlns:p14="http://schemas.microsoft.com/office/powerpoint/2010/main" val="2103025980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Text Section Transi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10300" y="4648200"/>
            <a:ext cx="7920000" cy="1477328"/>
          </a:xfrm>
        </p:spPr>
        <p:txBody>
          <a:bodyPr anchor="b" anchorCtr="0"/>
          <a:lstStyle>
            <a:lvl1pPr>
              <a:defRPr sz="48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Click </a:t>
            </a:r>
            <a:r>
              <a:rPr lang="en-US" dirty="0" smtClean="0"/>
              <a:t>to edit Master title style</a:t>
            </a:r>
            <a:endParaRPr lang="en-AU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2000" y="901700"/>
            <a:ext cx="7920000" cy="3746500"/>
          </a:xfrm>
        </p:spPr>
        <p:txBody>
          <a:bodyPr/>
          <a:lstStyle>
            <a:lvl1pPr>
              <a:buClr>
                <a:schemeClr val="accent4"/>
              </a:buClr>
              <a:defRPr>
                <a:solidFill>
                  <a:schemeClr val="accent4"/>
                </a:solidFill>
              </a:defRPr>
            </a:lvl1pPr>
            <a:lvl2pPr>
              <a:buClr>
                <a:schemeClr val="accent4"/>
              </a:buClr>
              <a:defRPr>
                <a:solidFill>
                  <a:schemeClr val="accent4"/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accent4"/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accent4"/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accent4"/>
                </a:solidFill>
              </a:defRPr>
            </a:lvl5pPr>
            <a:lvl6pPr>
              <a:defRPr>
                <a:solidFill>
                  <a:schemeClr val="accent4"/>
                </a:solidFill>
              </a:defRPr>
            </a:lvl6pPr>
            <a:lvl7pPr>
              <a:buClr>
                <a:schemeClr val="accent4"/>
              </a:buClr>
              <a:defRPr>
                <a:solidFill>
                  <a:schemeClr val="accent4"/>
                </a:solidFill>
              </a:defRPr>
            </a:lvl7pPr>
            <a:lvl8pPr>
              <a:buClr>
                <a:schemeClr val="accent4"/>
              </a:buClr>
              <a:defRPr>
                <a:solidFill>
                  <a:schemeClr val="accent4"/>
                </a:solidFill>
              </a:defRPr>
            </a:lvl8pPr>
            <a:lvl9pPr>
              <a:buClr>
                <a:schemeClr val="accent4"/>
              </a:buClr>
              <a:defRPr>
                <a:solidFill>
                  <a:schemeClr val="accent4"/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Normal text</a:t>
            </a:r>
          </a:p>
          <a:p>
            <a:pPr lvl="6"/>
            <a:r>
              <a:rPr lang="en-US" dirty="0" smtClean="0"/>
              <a:t>First number bullet</a:t>
            </a:r>
          </a:p>
          <a:p>
            <a:pPr lvl="7"/>
            <a:r>
              <a:rPr lang="en-US" dirty="0" smtClean="0"/>
              <a:t>Second number bullet</a:t>
            </a:r>
          </a:p>
          <a:p>
            <a:pPr lvl="8"/>
            <a:r>
              <a:rPr lang="en-US" dirty="0" smtClean="0"/>
              <a:t>Third number bullet</a:t>
            </a:r>
          </a:p>
        </p:txBody>
      </p:sp>
    </p:spTree>
    <p:extLst>
      <p:ext uri="{BB962C8B-B14F-4D97-AF65-F5344CB8AC3E}">
        <p14:creationId xmlns:p14="http://schemas.microsoft.com/office/powerpoint/2010/main" val="16720068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y Text Section Transi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10300" y="4648200"/>
            <a:ext cx="7920000" cy="1477328"/>
          </a:xfrm>
        </p:spPr>
        <p:txBody>
          <a:bodyPr anchor="b" anchorCtr="0"/>
          <a:lstStyle>
            <a:lvl1pPr>
              <a:defRPr sz="48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Click </a:t>
            </a:r>
            <a:r>
              <a:rPr lang="en-US" dirty="0" smtClean="0"/>
              <a:t>to edit Master title style</a:t>
            </a:r>
            <a:endParaRPr lang="en-AU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12000" y="901700"/>
            <a:ext cx="7920000" cy="3746500"/>
          </a:xfrm>
        </p:spPr>
        <p:txBody>
          <a:bodyPr/>
          <a:lstStyle>
            <a:lvl1pPr>
              <a:buClr>
                <a:srgbClr val="5F5F5F"/>
              </a:buClr>
              <a:defRPr>
                <a:solidFill>
                  <a:schemeClr val="tx1"/>
                </a:solidFill>
              </a:defRPr>
            </a:lvl1pPr>
            <a:lvl2pPr>
              <a:buClr>
                <a:srgbClr val="5F5F5F"/>
              </a:buClr>
              <a:defRPr>
                <a:solidFill>
                  <a:schemeClr val="tx1"/>
                </a:solidFill>
              </a:defRPr>
            </a:lvl2pPr>
            <a:lvl3pPr>
              <a:buClr>
                <a:srgbClr val="5F5F5F"/>
              </a:buClr>
              <a:defRPr>
                <a:solidFill>
                  <a:schemeClr val="tx1"/>
                </a:solidFill>
              </a:defRPr>
            </a:lvl3pPr>
            <a:lvl4pPr>
              <a:buClr>
                <a:srgbClr val="5F5F5F"/>
              </a:buClr>
              <a:defRPr>
                <a:solidFill>
                  <a:schemeClr val="tx1"/>
                </a:solidFill>
              </a:defRPr>
            </a:lvl4pPr>
            <a:lvl5pPr>
              <a:buClr>
                <a:srgbClr val="5F5F5F"/>
              </a:buClr>
              <a:defRPr>
                <a:solidFill>
                  <a:schemeClr val="tx1"/>
                </a:solidFill>
              </a:defRPr>
            </a:lvl5pPr>
            <a:lvl7pPr>
              <a:buClr>
                <a:schemeClr val="accent5"/>
              </a:buClr>
              <a:defRPr/>
            </a:lvl7pPr>
            <a:lvl8pPr>
              <a:buClr>
                <a:schemeClr val="accent5"/>
              </a:buClr>
              <a:defRPr/>
            </a:lvl8pPr>
            <a:lvl9pPr>
              <a:buClr>
                <a:schemeClr val="accent5"/>
              </a:buClr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Normal text</a:t>
            </a:r>
          </a:p>
          <a:p>
            <a:pPr lvl="6"/>
            <a:r>
              <a:rPr lang="en-US" dirty="0" smtClean="0"/>
              <a:t>First number bullet</a:t>
            </a:r>
          </a:p>
          <a:p>
            <a:pPr lvl="7"/>
            <a:r>
              <a:rPr lang="en-US" dirty="0" smtClean="0"/>
              <a:t>Second number bullet</a:t>
            </a:r>
          </a:p>
          <a:p>
            <a:pPr lvl="8"/>
            <a:r>
              <a:rPr lang="en-US" dirty="0" smtClean="0"/>
              <a:t>Third number bullet</a:t>
            </a:r>
          </a:p>
        </p:txBody>
      </p:sp>
    </p:spTree>
    <p:extLst>
      <p:ext uri="{BB962C8B-B14F-4D97-AF65-F5344CB8AC3E}">
        <p14:creationId xmlns:p14="http://schemas.microsoft.com/office/powerpoint/2010/main" val="1592619141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1612" y="1828800"/>
            <a:ext cx="7920000" cy="553998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AU" noProof="0" dirty="0" smtClean="0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01612" y="2707200"/>
            <a:ext cx="7920000" cy="903287"/>
          </a:xfrm>
        </p:spPr>
        <p:txBody>
          <a:bodyPr/>
          <a:lstStyle>
            <a:lvl1pPr marL="0" indent="0">
              <a:buFont typeface="Arial" charset="0"/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subtitle style</a:t>
            </a:r>
            <a:endParaRPr lang="en-AU" noProof="0" dirty="0" smtClean="0"/>
          </a:p>
        </p:txBody>
      </p:sp>
      <p:sp>
        <p:nvSpPr>
          <p:cNvPr id="6" name="BMDisclaimer"/>
          <p:cNvSpPr txBox="1"/>
          <p:nvPr/>
        </p:nvSpPr>
        <p:spPr>
          <a:xfrm>
            <a:off x="601200" y="6353290"/>
            <a:ext cx="7920000" cy="246221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sz="800" smtClean="0">
                <a:solidFill>
                  <a:schemeClr val="tx1"/>
                </a:solidFill>
              </a:rPr>
              <a:t/>
            </a:r>
            <a:br>
              <a:rPr lang="pt-BR" sz="800" smtClean="0">
                <a:solidFill>
                  <a:schemeClr val="tx1"/>
                </a:solidFill>
              </a:rPr>
            </a:br>
            <a:r>
              <a:rPr lang="pt-BR" sz="800" smtClean="0">
                <a:solidFill>
                  <a:schemeClr val="tx1"/>
                </a:solidFill>
              </a:rPr>
              <a:t>© 2015 Trench, Rossi e Watanabe Advogados</a:t>
            </a:r>
            <a:endParaRPr lang="en-AU" sz="800" dirty="0">
              <a:solidFill>
                <a:schemeClr val="tx1"/>
              </a:solidFill>
            </a:endParaRPr>
          </a:p>
        </p:txBody>
      </p:sp>
      <p:pic>
        <p:nvPicPr>
          <p:cNvPr id="2" name="BM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0000"/>
            <a:ext cx="8546609" cy="502921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439E4F6-2607-4A03-99F9-7BC62CFC729C}" type="slidenum">
              <a:rPr lang="en-AU" smtClean="0"/>
              <a:pPr/>
              <a:t>‹nº›</a:t>
            </a:fld>
            <a:endParaRPr lang="en-AU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99652" y="1489074"/>
            <a:ext cx="79200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AU" dirty="0" smtClean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99652" y="2247900"/>
            <a:ext cx="7920000" cy="377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6358165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pane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A87465-EF2B-4EE1-9BA6-5E23AE4C173C}" type="slidenum">
              <a:rPr lang="en-AU" smtClean="0"/>
              <a:pPr/>
              <a:t>‹nº›</a:t>
            </a:fld>
            <a:endParaRPr lang="en-A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99652" y="1489074"/>
            <a:ext cx="79200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AU" dirty="0" smtClean="0"/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99652" y="2247900"/>
            <a:ext cx="3816773" cy="377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0000" indent="-270000">
              <a:defRPr/>
            </a:lvl1pPr>
            <a:lvl2pPr marL="540000" indent="-270000">
              <a:defRPr/>
            </a:lvl2pPr>
            <a:lvl3pPr marL="810000" indent="-270000">
              <a:defRPr/>
            </a:lvl3pPr>
            <a:lvl4pPr marL="1080000" indent="-270000">
              <a:defRPr/>
            </a:lvl4pPr>
            <a:lvl5pPr>
              <a:defRPr/>
            </a:lvl5pPr>
            <a:lvl7pPr marL="270000" indent="-270000">
              <a:defRPr/>
            </a:lvl7pPr>
            <a:lvl8pPr marL="270000" indent="-270000">
              <a:defRPr/>
            </a:lvl8pPr>
            <a:lvl9pPr marL="540000" indent="-270000"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Normal text</a:t>
            </a:r>
          </a:p>
          <a:p>
            <a:pPr lvl="6"/>
            <a:r>
              <a:rPr lang="en-US" dirty="0" smtClean="0"/>
              <a:t>First number bullet</a:t>
            </a:r>
          </a:p>
          <a:p>
            <a:pPr lvl="7"/>
            <a:r>
              <a:rPr lang="en-US" dirty="0" smtClean="0"/>
              <a:t>Second number bullet</a:t>
            </a:r>
          </a:p>
          <a:p>
            <a:pPr lvl="8"/>
            <a:r>
              <a:rPr lang="en-US" dirty="0" smtClean="0"/>
              <a:t>Third number bullet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idx="12"/>
          </p:nvPr>
        </p:nvSpPr>
        <p:spPr bwMode="auto">
          <a:xfrm>
            <a:off x="4716016" y="2247900"/>
            <a:ext cx="3816773" cy="377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0000" indent="-270000">
              <a:defRPr/>
            </a:lvl1pPr>
            <a:lvl2pPr marL="540000" indent="-270000">
              <a:defRPr/>
            </a:lvl2pPr>
            <a:lvl3pPr marL="810000" indent="-270000">
              <a:defRPr/>
            </a:lvl3pPr>
            <a:lvl4pPr marL="1080000" indent="-270000">
              <a:defRPr/>
            </a:lvl4pPr>
            <a:lvl5pPr>
              <a:defRPr/>
            </a:lvl5pPr>
            <a:lvl7pPr marL="270000" indent="-270000">
              <a:defRPr/>
            </a:lvl7pPr>
            <a:lvl8pPr marL="270000" indent="-270000">
              <a:defRPr/>
            </a:lvl8pPr>
            <a:lvl9pPr marL="540000" indent="-270000"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Normal text</a:t>
            </a:r>
          </a:p>
          <a:p>
            <a:pPr lvl="6"/>
            <a:r>
              <a:rPr lang="en-US" dirty="0" smtClean="0"/>
              <a:t>First number bullet</a:t>
            </a:r>
          </a:p>
          <a:p>
            <a:pPr lvl="7"/>
            <a:r>
              <a:rPr lang="en-US" dirty="0" smtClean="0"/>
              <a:t>Second number bullet</a:t>
            </a:r>
          </a:p>
          <a:p>
            <a:pPr lvl="8"/>
            <a:r>
              <a:rPr lang="en-US" dirty="0" smtClean="0"/>
              <a:t>Third number bullet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55143051"/>
      </p:ext>
    </p:extLst>
  </p:cSld>
  <p:clrMapOvr>
    <a:masterClrMapping/>
  </p:clrMapOvr>
  <p:transition/>
  <p:extLst mod="1">
    <p:ext uri="{DCECCB84-F9BA-43D5-87BE-67443E8EF086}">
      <p15:sldGuideLst xmlns="" xmlns:p15="http://schemas.microsoft.com/office/powerpoint/2012/main">
        <p15:guide id="1" orient="horz" pos="3793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3068658-1D8E-4345-B6BE-A8597CCA49ED}" type="slidenum">
              <a:rPr lang="en-AU" smtClean="0"/>
              <a:pPr/>
              <a:t>‹nº›</a:t>
            </a:fld>
            <a:endParaRPr lang="en-A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99652" y="1489074"/>
            <a:ext cx="79200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AU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23615152"/>
      </p:ext>
    </p:extLst>
  </p:cSld>
  <p:clrMapOvr>
    <a:masterClrMapping/>
  </p:clrMapOvr>
  <p:transition/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239C69-1E4B-40BF-A076-FDA9DE3FDE71}" type="slidenum">
              <a:rPr lang="en-AU" smtClean="0"/>
              <a:pPr/>
              <a:t>‹nº›</a:t>
            </a:fld>
            <a:endParaRPr lang="en-AU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0076871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579990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urgundy Section Transi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10300" y="4648200"/>
            <a:ext cx="7920000" cy="1477328"/>
          </a:xfrm>
        </p:spPr>
        <p:txBody>
          <a:bodyPr anchor="b" anchorCtr="0"/>
          <a:lstStyle>
            <a:lvl1pPr>
              <a:defRPr sz="48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12000" y="901700"/>
            <a:ext cx="7920000" cy="37465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buClr>
                <a:schemeClr val="bg1"/>
              </a:buClr>
              <a:defRPr>
                <a:solidFill>
                  <a:schemeClr val="bg1"/>
                </a:solidFill>
              </a:defRPr>
            </a:lvl7pPr>
            <a:lvl8pPr>
              <a:buClr>
                <a:schemeClr val="bg1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bg1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Normal text</a:t>
            </a:r>
          </a:p>
          <a:p>
            <a:pPr lvl="6"/>
            <a:r>
              <a:rPr lang="en-US" dirty="0" smtClean="0"/>
              <a:t>First number bullet</a:t>
            </a:r>
          </a:p>
          <a:p>
            <a:pPr lvl="7"/>
            <a:r>
              <a:rPr lang="en-US" dirty="0" smtClean="0"/>
              <a:t>Second number bullet</a:t>
            </a:r>
          </a:p>
          <a:p>
            <a:pPr lvl="8"/>
            <a:r>
              <a:rPr lang="en-US" dirty="0" smtClean="0"/>
              <a:t>Third number bullet</a:t>
            </a:r>
          </a:p>
        </p:txBody>
      </p:sp>
    </p:spTree>
    <p:extLst>
      <p:ext uri="{BB962C8B-B14F-4D97-AF65-F5344CB8AC3E}">
        <p14:creationId xmlns:p14="http://schemas.microsoft.com/office/powerpoint/2010/main" val="166967488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Yellow Section Transi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10300" y="4648200"/>
            <a:ext cx="7920000" cy="1477328"/>
          </a:xfrm>
        </p:spPr>
        <p:txBody>
          <a:bodyPr anchor="b" anchorCtr="0"/>
          <a:lstStyle>
            <a:lvl1pPr>
              <a:defRPr sz="48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12000" y="901700"/>
            <a:ext cx="7920000" cy="37465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buClr>
                <a:schemeClr val="bg1"/>
              </a:buClr>
              <a:defRPr>
                <a:solidFill>
                  <a:schemeClr val="bg1"/>
                </a:solidFill>
              </a:defRPr>
            </a:lvl7pPr>
            <a:lvl8pPr>
              <a:buClr>
                <a:schemeClr val="bg1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bg1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Normal text</a:t>
            </a:r>
          </a:p>
          <a:p>
            <a:pPr lvl="6"/>
            <a:r>
              <a:rPr lang="en-US" dirty="0" smtClean="0"/>
              <a:t>First number bullet</a:t>
            </a:r>
          </a:p>
          <a:p>
            <a:pPr lvl="7"/>
            <a:r>
              <a:rPr lang="en-US" dirty="0" smtClean="0"/>
              <a:t>Second number bullet</a:t>
            </a:r>
          </a:p>
          <a:p>
            <a:pPr lvl="8"/>
            <a:r>
              <a:rPr lang="en-US" dirty="0" smtClean="0"/>
              <a:t>Third number bullet</a:t>
            </a:r>
          </a:p>
        </p:txBody>
      </p:sp>
    </p:spTree>
    <p:extLst>
      <p:ext uri="{BB962C8B-B14F-4D97-AF65-F5344CB8AC3E}">
        <p14:creationId xmlns:p14="http://schemas.microsoft.com/office/powerpoint/2010/main" val="37616073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Transi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10300" y="4648200"/>
            <a:ext cx="7920000" cy="1477328"/>
          </a:xfrm>
        </p:spPr>
        <p:txBody>
          <a:bodyPr anchor="b" anchorCtr="0"/>
          <a:lstStyle>
            <a:lvl1pPr>
              <a:defRPr sz="48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12000" y="901700"/>
            <a:ext cx="7920000" cy="37465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buClr>
                <a:schemeClr val="bg1"/>
              </a:buClr>
              <a:defRPr>
                <a:solidFill>
                  <a:schemeClr val="bg1"/>
                </a:solidFill>
              </a:defRPr>
            </a:lvl7pPr>
            <a:lvl8pPr>
              <a:buClr>
                <a:schemeClr val="bg1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bg1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Normal text</a:t>
            </a:r>
          </a:p>
          <a:p>
            <a:pPr lvl="6"/>
            <a:r>
              <a:rPr lang="en-US" dirty="0" smtClean="0"/>
              <a:t>First number bullet</a:t>
            </a:r>
          </a:p>
          <a:p>
            <a:pPr lvl="7"/>
            <a:r>
              <a:rPr lang="en-US" dirty="0" smtClean="0"/>
              <a:t>Second number bullet</a:t>
            </a:r>
          </a:p>
          <a:p>
            <a:pPr lvl="8"/>
            <a:r>
              <a:rPr lang="en-US" dirty="0" smtClean="0"/>
              <a:t>Third number bullet</a:t>
            </a:r>
          </a:p>
        </p:txBody>
      </p:sp>
    </p:spTree>
    <p:extLst>
      <p:ext uri="{BB962C8B-B14F-4D97-AF65-F5344CB8AC3E}">
        <p14:creationId xmlns:p14="http://schemas.microsoft.com/office/powerpoint/2010/main" val="224232502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99652" y="1489074"/>
            <a:ext cx="79200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AU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9652" y="2247900"/>
            <a:ext cx="7920000" cy="377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First level bullet</a:t>
            </a:r>
          </a:p>
          <a:p>
            <a:pPr lvl="1"/>
            <a:r>
              <a:rPr lang="en-US" dirty="0" smtClean="0"/>
              <a:t>Second level bullet</a:t>
            </a:r>
          </a:p>
          <a:p>
            <a:pPr lvl="2"/>
            <a:r>
              <a:rPr lang="en-US" dirty="0" smtClean="0"/>
              <a:t>Third level bullet</a:t>
            </a:r>
          </a:p>
          <a:p>
            <a:pPr lvl="3"/>
            <a:r>
              <a:rPr lang="en-US" dirty="0" smtClean="0"/>
              <a:t>Fourth level bullet</a:t>
            </a:r>
          </a:p>
          <a:p>
            <a:pPr lvl="4"/>
            <a:r>
              <a:rPr lang="en-US" dirty="0" smtClean="0"/>
              <a:t>Subtitle</a:t>
            </a:r>
          </a:p>
          <a:p>
            <a:pPr lvl="5"/>
            <a:r>
              <a:rPr lang="en-US" dirty="0" smtClean="0"/>
              <a:t>Normal text</a:t>
            </a:r>
          </a:p>
          <a:p>
            <a:pPr lvl="6"/>
            <a:r>
              <a:rPr lang="en-US" dirty="0" smtClean="0"/>
              <a:t>First number bullet</a:t>
            </a:r>
          </a:p>
          <a:p>
            <a:pPr lvl="7"/>
            <a:r>
              <a:rPr lang="en-US" dirty="0" smtClean="0"/>
              <a:t>Second number bullet</a:t>
            </a:r>
          </a:p>
          <a:p>
            <a:pPr lvl="8"/>
            <a:r>
              <a:rPr lang="en-US" dirty="0" smtClean="0"/>
              <a:t>Third number bullet</a:t>
            </a:r>
          </a:p>
        </p:txBody>
      </p:sp>
      <p:sp>
        <p:nvSpPr>
          <p:cNvPr id="1053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48600" y="6476400"/>
            <a:ext cx="677863" cy="1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fld id="{B8C3BAB9-2B20-4355-BCA9-0B2608953693}" type="slidenum">
              <a:rPr lang="en-AU" smtClean="0"/>
              <a:pPr/>
              <a:t>‹nº›</a:t>
            </a:fld>
            <a:endParaRPr lang="en-AU" dirty="0"/>
          </a:p>
        </p:txBody>
      </p:sp>
      <p:sp>
        <p:nvSpPr>
          <p:cNvPr id="6" name="BMDisclaimer"/>
          <p:cNvSpPr txBox="1"/>
          <p:nvPr/>
        </p:nvSpPr>
        <p:spPr>
          <a:xfrm>
            <a:off x="601200" y="6475511"/>
            <a:ext cx="720000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sz="800" dirty="0" smtClean="0">
                <a:solidFill>
                  <a:schemeClr val="tx1"/>
                </a:solidFill>
              </a:rPr>
              <a:t>© 2015 </a:t>
            </a:r>
            <a:r>
              <a:rPr lang="pt-BR" sz="800" dirty="0" err="1" smtClean="0">
                <a:solidFill>
                  <a:schemeClr val="tx1"/>
                </a:solidFill>
              </a:rPr>
              <a:t>Trench</a:t>
            </a:r>
            <a:r>
              <a:rPr lang="pt-BR" sz="800" smtClean="0">
                <a:solidFill>
                  <a:schemeClr val="tx1"/>
                </a:solidFill>
              </a:rPr>
              <a:t>, Rossi e Watanabe Advogados</a:t>
            </a:r>
            <a:endParaRPr lang="en-AU" sz="800" dirty="0">
              <a:solidFill>
                <a:schemeClr val="tx1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601200" y="6246000"/>
            <a:ext cx="7200000" cy="1800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CA" dirty="0"/>
          </a:p>
        </p:txBody>
      </p:sp>
      <p:pic>
        <p:nvPicPr>
          <p:cNvPr id="3" name="BMLogo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808"/>
          <a:stretch/>
        </p:blipFill>
        <p:spPr>
          <a:xfrm>
            <a:off x="0" y="360000"/>
            <a:ext cx="8546609" cy="9652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90" r:id="rId2"/>
    <p:sldLayoutId id="2147483694" r:id="rId3"/>
    <p:sldLayoutId id="2147483692" r:id="rId4"/>
    <p:sldLayoutId id="2147483693" r:id="rId5"/>
    <p:sldLayoutId id="2147483697" r:id="rId6"/>
    <p:sldLayoutId id="2147483665" r:id="rId7"/>
    <p:sldLayoutId id="2147483664" r:id="rId8"/>
    <p:sldLayoutId id="2147483663" r:id="rId9"/>
    <p:sldLayoutId id="2147483662" r:id="rId10"/>
    <p:sldLayoutId id="2147483661" r:id="rId11"/>
    <p:sldLayoutId id="2147483671" r:id="rId12"/>
    <p:sldLayoutId id="2147483669" r:id="rId13"/>
    <p:sldLayoutId id="2147483668" r:id="rId14"/>
    <p:sldLayoutId id="2147483667" r:id="rId15"/>
    <p:sldLayoutId id="2147483666" r:id="rId16"/>
    <p:sldLayoutId id="2147483696" r:id="rId17"/>
  </p:sldLayoutIdLst>
  <p:transition/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E29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E29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E29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E2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E2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E2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E2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A50E29"/>
          </a:solidFill>
          <a:latin typeface="Arial" charset="0"/>
        </a:defRPr>
      </a:lvl9pPr>
    </p:titleStyle>
    <p:bodyStyle>
      <a:lvl1pPr marL="450000" indent="-450000" algn="l" rtl="0" eaLnBrk="1" fontAlgn="base" hangingPunct="1">
        <a:spcBef>
          <a:spcPct val="25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‒"/>
        <a:defRPr sz="2400" b="0">
          <a:solidFill>
            <a:schemeClr val="tx1"/>
          </a:solidFill>
          <a:latin typeface="+mn-lt"/>
          <a:ea typeface="+mn-ea"/>
          <a:cs typeface="+mn-cs"/>
        </a:defRPr>
      </a:lvl1pPr>
      <a:lvl2pPr marL="900000" indent="-450000" algn="l" rtl="0" eaLnBrk="1" fontAlgn="base" hangingPunct="1">
        <a:spcBef>
          <a:spcPct val="25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200">
          <a:solidFill>
            <a:schemeClr val="tx1"/>
          </a:solidFill>
          <a:latin typeface="+mn-lt"/>
        </a:defRPr>
      </a:lvl2pPr>
      <a:lvl3pPr marL="1350000" indent="-450000" algn="l" rtl="0" eaLnBrk="1" fontAlgn="base" hangingPunct="1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800000" indent="-450000" algn="l" rtl="0" eaLnBrk="1" fontAlgn="base" hangingPunct="1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4pPr>
      <a:lvl5pPr marL="0" indent="0" algn="l" rtl="0" eaLnBrk="1" fontAlgn="base" hangingPunct="1">
        <a:spcBef>
          <a:spcPct val="25000"/>
        </a:spcBef>
        <a:spcAft>
          <a:spcPct val="0"/>
        </a:spcAft>
        <a:buClr>
          <a:schemeClr val="accent1"/>
        </a:buClr>
        <a:buFontTx/>
        <a:buNone/>
        <a:defRPr sz="2400" b="1">
          <a:solidFill>
            <a:schemeClr val="tx1"/>
          </a:solidFill>
          <a:latin typeface="+mn-lt"/>
        </a:defRPr>
      </a:lvl5pPr>
      <a:lvl6pPr marL="0" indent="0" algn="l" rtl="0" eaLnBrk="1" fontAlgn="base" hangingPunct="1">
        <a:spcBef>
          <a:spcPct val="25000"/>
        </a:spcBef>
        <a:spcAft>
          <a:spcPct val="0"/>
        </a:spcAft>
        <a:buClr>
          <a:srgbClr val="A50E29"/>
        </a:buClr>
        <a:buFontTx/>
        <a:buNone/>
        <a:defRPr sz="2400">
          <a:solidFill>
            <a:schemeClr val="tx1"/>
          </a:solidFill>
          <a:latin typeface="+mn-lt"/>
        </a:defRPr>
      </a:lvl6pPr>
      <a:lvl7pPr marL="450000" indent="-450000" algn="l" rtl="0" eaLnBrk="1" fontAlgn="base" hangingPunct="1">
        <a:spcBef>
          <a:spcPct val="25000"/>
        </a:spcBef>
        <a:spcAft>
          <a:spcPct val="0"/>
        </a:spcAft>
        <a:buClr>
          <a:srgbClr val="A50E29"/>
        </a:buClr>
        <a:buFont typeface="+mj-lt"/>
        <a:buAutoNum type="arabicPeriod"/>
        <a:defRPr sz="2400" baseline="0">
          <a:solidFill>
            <a:schemeClr val="tx1"/>
          </a:solidFill>
          <a:latin typeface="+mn-lt"/>
        </a:defRPr>
      </a:lvl7pPr>
      <a:lvl8pPr marL="450000" indent="-450000" algn="l" rtl="0" eaLnBrk="1" fontAlgn="base" hangingPunct="1">
        <a:spcBef>
          <a:spcPct val="25000"/>
        </a:spcBef>
        <a:spcAft>
          <a:spcPct val="0"/>
        </a:spcAft>
        <a:buClr>
          <a:srgbClr val="A50E29"/>
        </a:buClr>
        <a:buFont typeface="+mj-lt"/>
        <a:buAutoNum type="alphaLcParenR"/>
        <a:defRPr sz="2200" baseline="0">
          <a:solidFill>
            <a:schemeClr val="tx1"/>
          </a:solidFill>
          <a:latin typeface="+mn-lt"/>
        </a:defRPr>
      </a:lvl8pPr>
      <a:lvl9pPr marL="900000" indent="-450000" algn="l" rtl="0" eaLnBrk="1" fontAlgn="base" hangingPunct="1">
        <a:spcBef>
          <a:spcPct val="25000"/>
        </a:spcBef>
        <a:spcAft>
          <a:spcPct val="0"/>
        </a:spcAft>
        <a:buClr>
          <a:srgbClr val="A50E29"/>
        </a:buClr>
        <a:buFont typeface="+mj-lt"/>
        <a:buAutoNum type="alphaUcPeriod"/>
        <a:defRPr sz="20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7920037" cy="935037"/>
          </a:xfrm>
        </p:spPr>
        <p:txBody>
          <a:bodyPr/>
          <a:lstStyle/>
          <a:p>
            <a:pPr algn="ctr">
              <a:defRPr/>
            </a:pPr>
            <a:r>
              <a:rPr lang="en-US" altLang="pt-BR" sz="4000" b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Duração do Trabalho</a:t>
            </a:r>
            <a:r>
              <a:rPr lang="en-US" altLang="pt-BR" sz="3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pt-BR" sz="3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pt-BR" sz="3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93253" y="4149080"/>
            <a:ext cx="7920037" cy="9350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A50E29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A50E29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A50E29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A50E29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A50E29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A50E29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A50E29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A50E29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altLang="pt-BR" sz="2400" b="1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Carlos</a:t>
            </a:r>
            <a:r>
              <a:rPr lang="en-US" altLang="pt-BR" sz="1200" b="1" smtClean="0">
                <a:ln>
                  <a:solidFill>
                    <a:srgbClr val="900028"/>
                  </a:solidFill>
                </a:ln>
                <a:solidFill>
                  <a:srgbClr val="9000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pt-BR" sz="2400" b="1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Eduardo</a:t>
            </a:r>
            <a:r>
              <a:rPr lang="en-US" altLang="pt-BR" sz="1200" b="1" smtClean="0">
                <a:ln>
                  <a:solidFill>
                    <a:srgbClr val="900028"/>
                  </a:solidFill>
                </a:ln>
                <a:solidFill>
                  <a:srgbClr val="9000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pt-BR" sz="2400" b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Morais</a:t>
            </a:r>
          </a:p>
          <a:p>
            <a:pPr algn="ctr">
              <a:defRPr/>
            </a:pPr>
            <a:endParaRPr lang="en-US" altLang="pt-BR" sz="2400" b="1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en-US" altLang="pt-BR" sz="2800" b="1" smtClean="0">
                <a:solidFill>
                  <a:schemeClr val="accent6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 de Prática Trabalhista</a:t>
            </a:r>
            <a:endParaRPr lang="en-US" altLang="pt-BR" sz="2800" b="1" dirty="0" smtClean="0">
              <a:solidFill>
                <a:schemeClr val="accent6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140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 smtClean="0"/>
              <a:t>Compensação de Jornada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>
              <a:defRPr/>
            </a:pPr>
            <a:r>
              <a:rPr lang="pt-BR" sz="1600" b="1" i="1"/>
              <a:t>Súmula nº 85 do TST - </a:t>
            </a:r>
            <a:r>
              <a:rPr lang="pt-BR" sz="1600" b="1"/>
              <a:t>COMPENSAÇÃO DE JORNADA (inserido o item V) - Res. 174/2011, DEJT divulgado em 27, 30 e 31.05.2011 </a:t>
            </a:r>
          </a:p>
          <a:p>
            <a:pPr marL="1014300" lvl="2" indent="0" algn="just">
              <a:buFont typeface="Arial" charset="0"/>
              <a:buNone/>
              <a:defRPr/>
            </a:pPr>
            <a:r>
              <a:rPr lang="pt-BR" sz="1250"/>
              <a:t/>
            </a:r>
            <a:br>
              <a:rPr lang="pt-BR" sz="1250"/>
            </a:br>
            <a:r>
              <a:rPr lang="pt-BR" sz="1250"/>
              <a:t>I. A compensação de jornada de trabalho </a:t>
            </a:r>
            <a:r>
              <a:rPr lang="pt-BR" sz="1250" u="sng"/>
              <a:t>deve</a:t>
            </a:r>
            <a:r>
              <a:rPr lang="pt-BR" sz="1250"/>
              <a:t> ser ajustada por </a:t>
            </a:r>
            <a:r>
              <a:rPr lang="pt-BR" sz="1250" u="sng"/>
              <a:t>acordo individual escrito, acordo coletivo ou convenção coletiva</a:t>
            </a:r>
            <a:r>
              <a:rPr lang="pt-BR" sz="1250"/>
              <a:t>. </a:t>
            </a:r>
          </a:p>
          <a:p>
            <a:pPr marL="1014300" lvl="2" indent="0" algn="just">
              <a:buFont typeface="Arial" charset="0"/>
              <a:buNone/>
              <a:defRPr/>
            </a:pPr>
            <a:r>
              <a:rPr lang="pt-BR" sz="1250"/>
              <a:t>  </a:t>
            </a:r>
            <a:br>
              <a:rPr lang="pt-BR" sz="1250"/>
            </a:br>
            <a:r>
              <a:rPr lang="pt-BR" sz="1250"/>
              <a:t>II. O acordo individual para compensação de horas é válido, salvo se houver norma coletiva em sentido contrário</a:t>
            </a:r>
            <a:r>
              <a:rPr lang="pt-BR" sz="1250" smtClean="0"/>
              <a:t>.</a:t>
            </a:r>
          </a:p>
          <a:p>
            <a:pPr marL="1014300" lvl="2" indent="0" algn="just">
              <a:buFont typeface="Arial" charset="0"/>
              <a:buNone/>
              <a:defRPr/>
            </a:pPr>
            <a:r>
              <a:rPr lang="pt-BR" sz="1250"/>
              <a:t>  </a:t>
            </a:r>
            <a:br>
              <a:rPr lang="pt-BR" sz="1250"/>
            </a:br>
            <a:r>
              <a:rPr lang="pt-BR" sz="1250"/>
              <a:t>III. O mero não atendimento das exigências legais para a compensação de jornada, </a:t>
            </a:r>
            <a:r>
              <a:rPr lang="pt-BR" sz="1250" u="sng"/>
              <a:t>inclusive quando encetada mediante acordo tácito</a:t>
            </a:r>
            <a:r>
              <a:rPr lang="pt-BR" sz="1250"/>
              <a:t>, não implica a repetição do pagamento das horas excedentes à jornada normal diária, se não dilatada a jornada máxima semanal, sendo devido apenas o respectivo adicional. </a:t>
            </a:r>
          </a:p>
          <a:p>
            <a:pPr marL="1014300" lvl="2" indent="0" algn="just">
              <a:buFont typeface="Arial" charset="0"/>
              <a:buNone/>
              <a:defRPr/>
            </a:pPr>
            <a:r>
              <a:rPr lang="pt-BR" sz="1250"/>
              <a:t>  </a:t>
            </a:r>
            <a:br>
              <a:rPr lang="pt-BR" sz="1250"/>
            </a:br>
            <a:r>
              <a:rPr lang="pt-BR" sz="1250"/>
              <a:t>IV. A prestação de </a:t>
            </a:r>
            <a:r>
              <a:rPr lang="pt-BR" sz="1250" u="sng"/>
              <a:t>horas extras habituais descaracteriza o acordo de compensação de jornada</a:t>
            </a:r>
            <a:r>
              <a:rPr lang="pt-BR" sz="1250"/>
              <a:t>. Nesta hipótese, as horas que ultrapassarem a jornada semanal normal deverão ser pagas como horas extraordinárias e, quanto àquelas destinadas à compensação, deverá ser pago a mais apenas o adicional por trabalho extraordinário. (ex-OJ nº 220 da SBDI-1 - inserida em 20.06.2001) </a:t>
            </a:r>
          </a:p>
          <a:p>
            <a:pPr marL="1014300" lvl="2" indent="0" algn="just">
              <a:buFont typeface="Arial" charset="0"/>
              <a:buNone/>
              <a:defRPr/>
            </a:pPr>
            <a:r>
              <a:rPr lang="pt-BR" sz="1250"/>
              <a:t>  </a:t>
            </a:r>
            <a:br>
              <a:rPr lang="pt-BR" sz="1250"/>
            </a:br>
            <a:r>
              <a:rPr lang="pt-BR" sz="1250"/>
              <a:t>V. As disposições contidas nesta súmula não se aplicam ao regime compensatório na modalidade “banco de horas”, que somente pode ser instituído por negociação coletiva.</a:t>
            </a:r>
            <a:endParaRPr lang="pt-BR" altLang="pt-BR" sz="1250"/>
          </a:p>
        </p:txBody>
      </p:sp>
    </p:spTree>
    <p:extLst>
      <p:ext uri="{BB962C8B-B14F-4D97-AF65-F5344CB8AC3E}">
        <p14:creationId xmlns:p14="http://schemas.microsoft.com/office/powerpoint/2010/main" val="28691153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/>
              <a:t>Compensação de Jornada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z="2000" b="1" smtClean="0"/>
          </a:p>
          <a:p>
            <a:pPr algn="just"/>
            <a:r>
              <a:rPr lang="pt-BR" altLang="pt-BR" sz="2000" b="1" smtClean="0"/>
              <a:t>BANCO </a:t>
            </a:r>
            <a:r>
              <a:rPr lang="pt-BR" altLang="pt-BR" sz="2000" b="1"/>
              <a:t>DE HORAS</a:t>
            </a:r>
            <a:r>
              <a:rPr lang="pt-BR" altLang="pt-BR" sz="2000"/>
              <a:t> - § 2º art. 59 da CLT – introduzido pela Lei n.º 9.601/98. </a:t>
            </a:r>
          </a:p>
          <a:p>
            <a:pPr algn="just"/>
            <a:endParaRPr lang="pt-BR" altLang="pt-BR" sz="2000" smtClean="0"/>
          </a:p>
          <a:p>
            <a:pPr marL="0" indent="0" algn="just">
              <a:buNone/>
            </a:pPr>
            <a:endParaRPr lang="pt-BR" altLang="pt-BR" sz="2000"/>
          </a:p>
          <a:p>
            <a:pPr algn="just"/>
            <a:r>
              <a:rPr lang="pt-BR" altLang="pt-BR" sz="2000"/>
              <a:t>Possibilitou a compensação anual, porém, só pode ser instituído por negociação coletiva.</a:t>
            </a:r>
          </a:p>
          <a:p>
            <a:pPr algn="just"/>
            <a:endParaRPr lang="pt-BR" altLang="pt-BR" sz="2000" smtClean="0"/>
          </a:p>
          <a:p>
            <a:pPr marL="0" indent="0" algn="just">
              <a:buNone/>
            </a:pPr>
            <a:endParaRPr lang="pt-BR" altLang="pt-BR" sz="2000"/>
          </a:p>
          <a:p>
            <a:pPr algn="just"/>
            <a:r>
              <a:rPr lang="pt-BR" altLang="pt-BR" sz="2000"/>
              <a:t>Observação da Súmula n.º 146 do TST – folga compensatória.</a:t>
            </a:r>
          </a:p>
        </p:txBody>
      </p:sp>
    </p:spTree>
    <p:extLst>
      <p:ext uri="{BB962C8B-B14F-4D97-AF65-F5344CB8AC3E}">
        <p14:creationId xmlns:p14="http://schemas.microsoft.com/office/powerpoint/2010/main" val="22382223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/>
              <a:t>Compensação de Jornada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z="2000" b="1" smtClean="0"/>
          </a:p>
          <a:p>
            <a:pPr algn="just"/>
            <a:r>
              <a:rPr lang="pt-BR" altLang="pt-BR" sz="2000" b="1" smtClean="0"/>
              <a:t>Modalidade </a:t>
            </a:r>
            <a:r>
              <a:rPr lang="pt-BR" altLang="pt-BR" sz="2000" b="1"/>
              <a:t>de Banco de Horas decorrente da Semana Espanhola</a:t>
            </a:r>
            <a:r>
              <a:rPr lang="pt-BR" altLang="pt-BR" sz="2000"/>
              <a:t> </a:t>
            </a:r>
          </a:p>
          <a:p>
            <a:pPr algn="just"/>
            <a:endParaRPr lang="pt-BR" altLang="pt-BR" sz="2000" smtClean="0"/>
          </a:p>
          <a:p>
            <a:pPr algn="just"/>
            <a:endParaRPr lang="pt-BR" altLang="pt-BR" sz="2000"/>
          </a:p>
          <a:p>
            <a:pPr algn="just"/>
            <a:r>
              <a:rPr lang="pt-BR" altLang="pt-BR" sz="2000"/>
              <a:t>OJ nº 323 SDI-I TST – Acordo de compensação de jornada. </a:t>
            </a:r>
            <a:r>
              <a:rPr lang="pt-BR" altLang="pt-BR" sz="2000" smtClean="0"/>
              <a:t>“</a:t>
            </a:r>
            <a:r>
              <a:rPr lang="pt-BR" altLang="ja-JP" sz="2000" smtClean="0"/>
              <a:t>Semana espanhola”. </a:t>
            </a:r>
            <a:r>
              <a:rPr lang="pt-BR" altLang="ja-JP" sz="2000"/>
              <a:t>Validade. É válido o sistema de compensação de horário quando a jornada adotada é a denominada </a:t>
            </a:r>
            <a:r>
              <a:rPr lang="ja-JP" altLang="pt-BR" sz="2000"/>
              <a:t>“</a:t>
            </a:r>
            <a:r>
              <a:rPr lang="pt-BR" altLang="ja-JP" sz="2000"/>
              <a:t>semana espanhola</a:t>
            </a:r>
            <a:r>
              <a:rPr lang="ja-JP" altLang="pt-BR" sz="2000"/>
              <a:t>”</a:t>
            </a:r>
            <a:r>
              <a:rPr lang="pt-BR" altLang="ja-JP" sz="2000"/>
              <a:t>, que alterna a prestação de 48 horas em uma semana e 40 horas em outra, não violando os arts. 59, § 2º da CLT e 7º, XIII, da CF/1988 o seu ajuste mediante acordo ou compensação coletiva de trabalho.</a:t>
            </a:r>
          </a:p>
        </p:txBody>
      </p:sp>
    </p:spTree>
    <p:extLst>
      <p:ext uri="{BB962C8B-B14F-4D97-AF65-F5344CB8AC3E}">
        <p14:creationId xmlns:p14="http://schemas.microsoft.com/office/powerpoint/2010/main" val="191446722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/>
              <a:t>Compensação de Jornada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r>
              <a:rPr lang="pt-BR" altLang="pt-BR" sz="1600" b="1"/>
              <a:t>Necessidade imperiosa </a:t>
            </a:r>
            <a:r>
              <a:rPr lang="pt-BR" altLang="pt-BR" sz="1600"/>
              <a:t>(Art. 61 CLT). </a:t>
            </a:r>
            <a:endParaRPr lang="pt-BR" altLang="pt-BR" sz="1600" smtClean="0"/>
          </a:p>
          <a:p>
            <a:pPr algn="just"/>
            <a:endParaRPr lang="pt-BR" altLang="pt-BR" sz="1600"/>
          </a:p>
          <a:p>
            <a:pPr lvl="1" algn="just"/>
            <a:r>
              <a:rPr lang="pt-BR" altLang="pt-BR" sz="1400"/>
              <a:t>1º - </a:t>
            </a:r>
            <a:r>
              <a:rPr lang="pt-BR" altLang="pt-BR" sz="1400" smtClean="0"/>
              <a:t> </a:t>
            </a:r>
            <a:r>
              <a:rPr lang="pt-BR" altLang="pt-BR" sz="1400" u="sng" smtClean="0"/>
              <a:t>força </a:t>
            </a:r>
            <a:r>
              <a:rPr lang="pt-BR" altLang="pt-BR" sz="1400" u="sng"/>
              <a:t>maior</a:t>
            </a:r>
            <a:r>
              <a:rPr lang="pt-BR" altLang="pt-BR" sz="1400"/>
              <a:t> (art. 501 CLT); </a:t>
            </a:r>
          </a:p>
          <a:p>
            <a:pPr lvl="1" algn="just"/>
            <a:r>
              <a:rPr lang="pt-BR" altLang="pt-BR" sz="1400"/>
              <a:t>2º - </a:t>
            </a:r>
            <a:r>
              <a:rPr lang="pt-BR" altLang="pt-BR" sz="1400" u="sng"/>
              <a:t>necessidade de cumprimento de serviços inadiáveis, ou cuja não execução possa produzir prejuízo. </a:t>
            </a:r>
            <a:endParaRPr lang="pt-BR" altLang="pt-BR" sz="1400"/>
          </a:p>
          <a:p>
            <a:pPr algn="just"/>
            <a:endParaRPr lang="pt-BR" altLang="pt-BR" sz="1600"/>
          </a:p>
          <a:p>
            <a:pPr algn="just"/>
            <a:r>
              <a:rPr lang="pt-BR" altLang="pt-BR" sz="1600"/>
              <a:t> </a:t>
            </a:r>
            <a:r>
              <a:rPr lang="pt-BR" altLang="pt-BR" sz="1600" b="1"/>
              <a:t>Precedente Administrativo n.º 31 do MTE </a:t>
            </a:r>
            <a:r>
              <a:rPr lang="pt-BR" altLang="pt-BR" sz="1600"/>
              <a:t>– serviços inadiáveis ligados à própria natureza da atividade, “que não pode ser paralisada num dia e retomada no seguinte, sem ocasionar prejuízos graves e imediatos.”</a:t>
            </a:r>
          </a:p>
          <a:p>
            <a:pPr algn="just"/>
            <a:endParaRPr lang="pt-BR" altLang="pt-BR" sz="1600"/>
          </a:p>
          <a:p>
            <a:pPr algn="just"/>
            <a:r>
              <a:rPr lang="pt-BR" altLang="pt-BR" sz="1600"/>
              <a:t>Nestes casos, poderá exceder o limite da jornada, independentemente de instrumento coletivo, devendo no prazo de 10 dias, comunicar à DRT. </a:t>
            </a:r>
          </a:p>
          <a:p>
            <a:pPr algn="just">
              <a:buFont typeface="Arial" charset="0"/>
              <a:buNone/>
            </a:pPr>
            <a:endParaRPr lang="pt-BR" altLang="pt-BR" sz="1600"/>
          </a:p>
          <a:p>
            <a:pPr algn="just"/>
            <a:r>
              <a:rPr lang="pt-BR" altLang="pt-BR" sz="1600"/>
              <a:t>É apenas comunicação e não autorização. (§ 1º art. 61 CLT) Nessas hipóteses a jornada será limitada a 4 horas diárias, que deverá ser pago com adicional de 50%. (§ 2º art. 61 CLT)</a:t>
            </a:r>
            <a:endParaRPr lang="pt-BR" altLang="pt-BR" sz="1800"/>
          </a:p>
        </p:txBody>
      </p:sp>
    </p:spTree>
    <p:extLst>
      <p:ext uri="{BB962C8B-B14F-4D97-AF65-F5344CB8AC3E}">
        <p14:creationId xmlns:p14="http://schemas.microsoft.com/office/powerpoint/2010/main" val="38056022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 smtClean="0"/>
              <a:t>Restrições à Prorrogação da Jornada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z="1800" b="1" smtClean="0"/>
          </a:p>
          <a:p>
            <a:pPr algn="just"/>
            <a:r>
              <a:rPr lang="pt-BR" altLang="pt-BR" sz="2000" b="1" smtClean="0"/>
              <a:t>1º </a:t>
            </a:r>
            <a:r>
              <a:rPr lang="pt-BR" altLang="pt-BR" sz="2000" b="1"/>
              <a:t>- menores de 18 anos</a:t>
            </a:r>
            <a:r>
              <a:rPr lang="pt-BR" altLang="pt-BR" sz="2000"/>
              <a:t> – apenas por convenção ou acordo coletivo, havendo ainda o intervalo de 15 minutos antes do início da prorrogação – (parágrafo único do art. 413 c/c 384 da CLT). </a:t>
            </a:r>
          </a:p>
          <a:p>
            <a:pPr algn="just"/>
            <a:endParaRPr lang="pt-BR" altLang="pt-BR" sz="2000" smtClean="0"/>
          </a:p>
          <a:p>
            <a:pPr algn="just"/>
            <a:endParaRPr lang="pt-BR" altLang="pt-BR" sz="2000"/>
          </a:p>
          <a:p>
            <a:pPr algn="just"/>
            <a:r>
              <a:rPr lang="pt-BR" altLang="pt-BR" sz="2000" b="1"/>
              <a:t>2º - atividade insalubre</a:t>
            </a:r>
            <a:r>
              <a:rPr lang="pt-BR" altLang="pt-BR" sz="2000"/>
              <a:t> – Art. 60 CLT (cancelamento da Súmula 349 do TST. Necessidade de formalização de </a:t>
            </a:r>
            <a:r>
              <a:rPr lang="pt-BR" altLang="pt-BR" sz="1800"/>
              <a:t>acordo ou convenção coletiva e inspeção prévia da autoridade competente em matéria de higiene do trabalho</a:t>
            </a:r>
            <a:r>
              <a:rPr lang="pt-BR" altLang="pt-BR" sz="16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663190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 smtClean="0"/>
              <a:t>Controle de Jornada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r>
              <a:rPr lang="pt-BR" altLang="pt-BR" sz="1600" b="1" smtClean="0"/>
              <a:t>Controle </a:t>
            </a:r>
            <a:r>
              <a:rPr lang="pt-BR" altLang="pt-BR" sz="1600" b="1"/>
              <a:t>da jornada</a:t>
            </a:r>
            <a:r>
              <a:rPr lang="pt-BR" altLang="pt-BR" sz="1600"/>
              <a:t> – § 2º art. 74 CLT - Em sendo estabelecimentos com mais de 10 empregados o artigo 74 da CLT exige o controle da entrada e saída, em registro </a:t>
            </a:r>
            <a:r>
              <a:rPr lang="pt-BR" altLang="pt-BR" sz="1600" b="1" u="sng"/>
              <a:t>manual, mecânico ou eletrônico</a:t>
            </a:r>
            <a:r>
              <a:rPr lang="pt-BR" altLang="pt-BR" sz="1600"/>
              <a:t>, conforme instruções administrativas do Ministério do Trabalho, devendo ainda constar a pré-assinalação do período de repouso.</a:t>
            </a:r>
          </a:p>
          <a:p>
            <a:pPr algn="just"/>
            <a:endParaRPr lang="pt-BR" altLang="pt-BR" sz="1600"/>
          </a:p>
          <a:p>
            <a:pPr algn="just"/>
            <a:r>
              <a:rPr lang="pt-BR" altLang="pt-BR" sz="1600"/>
              <a:t>Sistema de Registro Eletrônico de Ponto (SREP) - Portaria n.º 1510, de 21 de agosto de 2009</a:t>
            </a:r>
            <a:r>
              <a:rPr lang="pt-BR" altLang="pt-BR" sz="1600" smtClean="0"/>
              <a:t>.</a:t>
            </a:r>
          </a:p>
          <a:p>
            <a:pPr algn="just"/>
            <a:endParaRPr lang="pt-BR" altLang="pt-BR" sz="1600" smtClean="0"/>
          </a:p>
          <a:p>
            <a:pPr algn="just"/>
            <a:r>
              <a:rPr lang="pt-BR" altLang="pt-BR" sz="1400" i="1" smtClean="0"/>
              <a:t>Home Office: </a:t>
            </a:r>
          </a:p>
          <a:p>
            <a:pPr marL="450000" lvl="1" indent="0" algn="just">
              <a:buNone/>
            </a:pPr>
            <a:r>
              <a:rPr lang="pt-BR" sz="1400" b="1" smtClean="0"/>
              <a:t>Art</a:t>
            </a:r>
            <a:r>
              <a:rPr lang="pt-BR" sz="1400" b="1"/>
              <a:t>. 6</a:t>
            </a:r>
            <a:r>
              <a:rPr lang="pt-BR" sz="1400" b="1" u="sng" baseline="30000"/>
              <a:t>o</a:t>
            </a:r>
            <a:r>
              <a:rPr lang="pt-BR" sz="1400"/>
              <a:t> Não se distingue entre o trabalho realizado no estabelecimento do empregador, o executado no domicílio do empregado e o realizado a distância, desde que estejam caracterizados os pressupostos da relação de emprego. </a:t>
            </a:r>
            <a:r>
              <a:rPr lang="pt-BR" sz="1400" smtClean="0"/>
              <a:t> </a:t>
            </a:r>
          </a:p>
          <a:p>
            <a:pPr marL="450000" lvl="1" indent="0" algn="just">
              <a:buNone/>
            </a:pPr>
            <a:r>
              <a:rPr lang="pt-BR" sz="1400" smtClean="0"/>
              <a:t>Parágrafo </a:t>
            </a:r>
            <a:r>
              <a:rPr lang="pt-BR" sz="1400"/>
              <a:t>único.  Os meios telemáticos e informatizados de comando, controle e supervisão se equiparam, para fins de subordinação jurídica, aos meios pessoais e diretos de comando, controle e supervisão do trabalho alheio. </a:t>
            </a:r>
          </a:p>
          <a:p>
            <a:pPr marL="0" indent="0" algn="just">
              <a:buNone/>
            </a:pPr>
            <a:r>
              <a:rPr lang="pt-BR" altLang="pt-BR" sz="2000" i="1" smtClean="0"/>
              <a:t> </a:t>
            </a:r>
            <a:endParaRPr lang="pt-BR" altLang="pt-BR" sz="2000" i="1"/>
          </a:p>
        </p:txBody>
      </p:sp>
    </p:spTree>
    <p:extLst>
      <p:ext uri="{BB962C8B-B14F-4D97-AF65-F5344CB8AC3E}">
        <p14:creationId xmlns:p14="http://schemas.microsoft.com/office/powerpoint/2010/main" val="215457993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 smtClean="0"/>
              <a:t>Controle de Jornada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r>
              <a:rPr lang="pt-BR" sz="1800" b="1"/>
              <a:t>Súmula n.º 338 do TST: JORNADA DE TRABALHO. REGISTRO. ÔNUS DA PROVA </a:t>
            </a:r>
          </a:p>
          <a:p>
            <a:pPr algn="just"/>
            <a:endParaRPr lang="pt-BR" sz="1800" b="1"/>
          </a:p>
          <a:p>
            <a:pPr marL="900000" lvl="2" indent="0" algn="just">
              <a:buNone/>
            </a:pPr>
            <a:r>
              <a:rPr lang="pt-BR" sz="1550"/>
              <a:t>I - É ônus do empregador que conta com mais de 10 (dez) empregados o registro da jornada de trabalho na forma do art. 74, § 2º, da CLT. A não-apresentação injustificada dos controles de freqüência gera presunção relativa de veracidade da jornada de trabalho, a qual pode ser elidida por prova em contrário. (ex-Súmula nº 338 – alterada pela Res. 121/2003, DJ 21.11.2003)</a:t>
            </a:r>
          </a:p>
          <a:p>
            <a:pPr lvl="2" algn="just"/>
            <a:endParaRPr lang="pt-BR" sz="1550"/>
          </a:p>
          <a:p>
            <a:pPr marL="900000" lvl="2" indent="0" algn="just">
              <a:buNone/>
            </a:pPr>
            <a:r>
              <a:rPr lang="pt-BR" sz="1550"/>
              <a:t>II - A presunção de veracidade da jornada de trabalho, ainda que prevista em instrumento normativo, pode ser elidida por prova em contrário</a:t>
            </a:r>
            <a:r>
              <a:rPr lang="pt-BR" sz="1550" b="1"/>
              <a:t>. </a:t>
            </a:r>
            <a:r>
              <a:rPr lang="pt-BR" sz="1550"/>
              <a:t>(ex-OJ nº 234 da SBDI-1 - inserida em 20.06.2001)</a:t>
            </a:r>
          </a:p>
          <a:p>
            <a:pPr lvl="2" algn="just"/>
            <a:endParaRPr lang="pt-BR" sz="1550"/>
          </a:p>
          <a:p>
            <a:pPr marL="900000" lvl="2" indent="0" algn="just">
              <a:buNone/>
            </a:pPr>
            <a:r>
              <a:rPr lang="pt-BR" sz="1550"/>
              <a:t>III - Os cartões de ponto que demonstram horários de entrada e saída uniformes são inválidos como meio de prova, invertendo-se o ônus da prova, relativo às horas extras, que passa a ser do empregador, prevalecendo a jornada da inicial se dele não se desincumbir. (ex-OJ nº 306 da SBDI-1- DJ 11.08.2003)</a:t>
            </a:r>
          </a:p>
        </p:txBody>
      </p:sp>
    </p:spTree>
    <p:extLst>
      <p:ext uri="{BB962C8B-B14F-4D97-AF65-F5344CB8AC3E}">
        <p14:creationId xmlns:p14="http://schemas.microsoft.com/office/powerpoint/2010/main" val="14943994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 smtClean="0"/>
              <a:t>Tempo Residual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z="1800" b="1" smtClean="0"/>
          </a:p>
          <a:p>
            <a:pPr algn="just"/>
            <a:r>
              <a:rPr lang="pt-BR" altLang="pt-BR" sz="2000" b="1" smtClean="0"/>
              <a:t>Art</a:t>
            </a:r>
            <a:r>
              <a:rPr lang="pt-BR" altLang="pt-BR" sz="2000" b="1"/>
              <a:t>. 58, § 1º CLT – </a:t>
            </a:r>
            <a:r>
              <a:rPr lang="pt-BR" altLang="pt-BR" sz="2000"/>
              <a:t>Não serão descontados nem computados como jornada extraordinária as variações de horário no registro de ponto não excedentes de cinco minutos, observado o limite máximo de dez minutos diários.</a:t>
            </a:r>
          </a:p>
          <a:p>
            <a:pPr algn="just"/>
            <a:endParaRPr lang="pt-BR" altLang="pt-BR" sz="2000" smtClean="0"/>
          </a:p>
          <a:p>
            <a:pPr algn="just"/>
            <a:endParaRPr lang="pt-BR" altLang="pt-BR" sz="2000"/>
          </a:p>
          <a:p>
            <a:pPr algn="just"/>
            <a:r>
              <a:rPr lang="pt-BR" altLang="pt-BR" sz="2000" b="1"/>
              <a:t>Súmula 366 TST </a:t>
            </a:r>
            <a:r>
              <a:rPr lang="pt-BR" altLang="pt-BR" sz="2000"/>
              <a:t>- Não serão descontadas nem computadas como jornada extraordinária as variações de horário do registro de ponto não excedentes de cinco minutos, observado o limite máximo de dez minutos diários. Se ultrapassado esse limite, será considerada como extra a totalidade do tempo que exceder a jornada normal.</a:t>
            </a:r>
            <a:endParaRPr lang="pt-BR" sz="1600"/>
          </a:p>
        </p:txBody>
      </p:sp>
    </p:spTree>
    <p:extLst>
      <p:ext uri="{BB962C8B-B14F-4D97-AF65-F5344CB8AC3E}">
        <p14:creationId xmlns:p14="http://schemas.microsoft.com/office/powerpoint/2010/main" val="354784800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 smtClean="0"/>
              <a:t>Tempo Residual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z="1800" b="1" smtClean="0"/>
          </a:p>
          <a:p>
            <a:pPr algn="just"/>
            <a:endParaRPr lang="pt-BR" altLang="pt-BR" sz="1800" b="1" smtClean="0"/>
          </a:p>
          <a:p>
            <a:pPr algn="just"/>
            <a:r>
              <a:rPr lang="pt-BR" altLang="pt-BR" sz="2000" b="1"/>
              <a:t>Súmula n.º 449 do TST</a:t>
            </a:r>
            <a:r>
              <a:rPr lang="pt-BR" altLang="pt-BR" sz="2000" b="1" smtClean="0"/>
              <a:t>.</a:t>
            </a:r>
            <a:r>
              <a:rPr lang="pt-BR" sz="2000" b="1"/>
              <a:t> MINUTOS QUE ANTECEDEM E SUCEDEM A JORNADA DE TRABALHO. LEI Nº 10.243, DE 19.06.2001. NORMA COLETIVA. FlEXIBILIZAÇÃO. IMPOSSIBILIDADE.</a:t>
            </a:r>
            <a:r>
              <a:rPr lang="pt-BR" sz="2000"/>
              <a:t> </a:t>
            </a:r>
            <a:r>
              <a:rPr lang="pt-BR" sz="2000" b="1"/>
              <a:t> </a:t>
            </a:r>
            <a:r>
              <a:rPr lang="pt-BR" sz="2000"/>
              <a:t>A partir da vigência da Lei nº 10.243, de 19.06.2001, que acrescentou o § 1º ao art. 58 da CLT, não mais prevalece cláusula prevista em convenção ou acordo coletivo que elastece o limite de 5 minutos que antecedem e sucedem a jornada de trabalho para fins de apuração das horas extras.</a:t>
            </a:r>
          </a:p>
        </p:txBody>
      </p:sp>
    </p:spTree>
    <p:extLst>
      <p:ext uri="{BB962C8B-B14F-4D97-AF65-F5344CB8AC3E}">
        <p14:creationId xmlns:p14="http://schemas.microsoft.com/office/powerpoint/2010/main" val="32543557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 smtClean="0"/>
              <a:t>Jornadas Não Controladas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b="1" smtClean="0"/>
          </a:p>
          <a:p>
            <a:pPr algn="just"/>
            <a:r>
              <a:rPr lang="pt-BR" altLang="pt-BR" b="1" smtClean="0"/>
              <a:t>Jornadas </a:t>
            </a:r>
            <a:r>
              <a:rPr lang="pt-BR" altLang="pt-BR" b="1"/>
              <a:t>não controladas</a:t>
            </a:r>
            <a:r>
              <a:rPr lang="pt-BR" altLang="pt-BR"/>
              <a:t> – duas hipóteses (art. 62 I e II da CLT) </a:t>
            </a:r>
          </a:p>
          <a:p>
            <a:pPr algn="just"/>
            <a:endParaRPr lang="pt-BR" altLang="pt-BR" sz="1800"/>
          </a:p>
          <a:p>
            <a:pPr lvl="1" algn="just"/>
            <a:r>
              <a:rPr lang="pt-BR" altLang="pt-BR" sz="1800"/>
              <a:t>1º - trabalhadores que exercem </a:t>
            </a:r>
            <a:r>
              <a:rPr lang="pt-BR" altLang="pt-BR" sz="1800" u="sng"/>
              <a:t>atividade externa incompatível</a:t>
            </a:r>
            <a:r>
              <a:rPr lang="pt-BR" altLang="pt-BR" sz="1800"/>
              <a:t> com a fixação de horário de trabalho - Nesta hipótese, tal condição deve ser anotada na CTPS e no registro de empregados – </a:t>
            </a:r>
            <a:r>
              <a:rPr lang="pt-BR" altLang="pt-BR" sz="1800" u="sng"/>
              <a:t>não se trata de presunção absoluta. </a:t>
            </a:r>
          </a:p>
          <a:p>
            <a:pPr algn="just"/>
            <a:endParaRPr lang="pt-BR" altLang="pt-BR" sz="2000"/>
          </a:p>
          <a:p>
            <a:pPr lvl="1" algn="just"/>
            <a:r>
              <a:rPr lang="pt-BR" altLang="pt-BR" sz="1800"/>
              <a:t>2º - os gerentes, estes desde que exercentes de cargos de gestão e recebedores de salário igual ou superior a 40% do salário do cargo efetivo.</a:t>
            </a:r>
          </a:p>
        </p:txBody>
      </p:sp>
    </p:spTree>
    <p:extLst>
      <p:ext uri="{BB962C8B-B14F-4D97-AF65-F5344CB8AC3E}">
        <p14:creationId xmlns:p14="http://schemas.microsoft.com/office/powerpoint/2010/main" val="21107233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 smtClean="0"/>
              <a:t>Jornada de Trabalho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484784"/>
            <a:ext cx="7848872" cy="4536504"/>
          </a:xfrm>
        </p:spPr>
        <p:txBody>
          <a:bodyPr/>
          <a:lstStyle/>
          <a:p>
            <a:pPr algn="just">
              <a:defRPr/>
            </a:pPr>
            <a:r>
              <a:rPr lang="pt-BR" sz="2000"/>
              <a:t>Distinção entre </a:t>
            </a:r>
            <a:r>
              <a:rPr lang="pt-BR" sz="2000" b="1"/>
              <a:t>DURAÇÃO</a:t>
            </a:r>
            <a:r>
              <a:rPr lang="pt-BR" sz="2000"/>
              <a:t>, </a:t>
            </a:r>
            <a:r>
              <a:rPr lang="pt-BR" sz="2000" b="1"/>
              <a:t>JORNADA</a:t>
            </a:r>
            <a:r>
              <a:rPr lang="pt-BR" sz="2000"/>
              <a:t> e </a:t>
            </a:r>
            <a:r>
              <a:rPr lang="pt-BR" sz="2000" b="1"/>
              <a:t>HORÁRIO</a:t>
            </a:r>
            <a:r>
              <a:rPr lang="pt-BR" sz="2000"/>
              <a:t>. </a:t>
            </a:r>
          </a:p>
          <a:p>
            <a:pPr algn="just">
              <a:defRPr/>
            </a:pPr>
            <a:endParaRPr lang="pt-BR" sz="1800"/>
          </a:p>
          <a:p>
            <a:pPr lvl="1" algn="just">
              <a:defRPr/>
            </a:pPr>
            <a:r>
              <a:rPr lang="pt-BR" sz="1800" b="1"/>
              <a:t>Duração</a:t>
            </a:r>
            <a:r>
              <a:rPr lang="pt-BR" sz="1800"/>
              <a:t> é a noção mais ampla das três. Abrange o lapso temporal de labor ou a disponibilidade do empregado perante seu empregador em virtude do contrato. Pode ser em dia, semana, mês ou ano. </a:t>
            </a:r>
          </a:p>
          <a:p>
            <a:pPr algn="just">
              <a:defRPr/>
            </a:pPr>
            <a:endParaRPr lang="pt-BR" sz="2000"/>
          </a:p>
          <a:p>
            <a:pPr lvl="1" algn="just">
              <a:defRPr/>
            </a:pPr>
            <a:r>
              <a:rPr lang="pt-BR" sz="1800" b="1"/>
              <a:t>Jornada</a:t>
            </a:r>
            <a:r>
              <a:rPr lang="pt-BR" sz="1800"/>
              <a:t> é mais restrito (do francês </a:t>
            </a:r>
            <a:r>
              <a:rPr lang="pt-BR" sz="1800" i="1"/>
              <a:t>jour = </a:t>
            </a:r>
            <a:r>
              <a:rPr lang="pt-BR" sz="1800"/>
              <a:t>dia</a:t>
            </a:r>
            <a:r>
              <a:rPr lang="pt-BR" sz="1800" i="1"/>
              <a:t>)</a:t>
            </a:r>
            <a:r>
              <a:rPr lang="pt-BR" sz="1800"/>
              <a:t>. É o tempo diário que o empregado se coloca à disposição do empregador. Apesar disso, a própria CLT utiliza a expressão jornada semanal.  (</a:t>
            </a:r>
            <a:r>
              <a:rPr lang="pt-BR" sz="1800" i="1"/>
              <a:t>Prof.º Homero Batista Mateus da Silva</a:t>
            </a:r>
            <a:r>
              <a:rPr lang="pt-BR" sz="1800"/>
              <a:t>)</a:t>
            </a:r>
          </a:p>
          <a:p>
            <a:pPr algn="just">
              <a:defRPr/>
            </a:pPr>
            <a:endParaRPr lang="pt-BR" sz="2000"/>
          </a:p>
          <a:p>
            <a:pPr lvl="1" algn="just">
              <a:defRPr/>
            </a:pPr>
            <a:r>
              <a:rPr lang="pt-BR" sz="1800" b="1"/>
              <a:t>Horário de </a:t>
            </a:r>
            <a:r>
              <a:rPr lang="pt-BR" sz="1800" b="1" smtClean="0"/>
              <a:t>trabalho</a:t>
            </a:r>
            <a:r>
              <a:rPr lang="pt-BR" sz="1800" smtClean="0"/>
              <a:t> se refere, </a:t>
            </a:r>
            <a:r>
              <a:rPr lang="pt-BR" sz="1800"/>
              <a:t>rigorosamente, ao lapso temporal do início e do término da jornada.</a:t>
            </a:r>
          </a:p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507176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Cargo de Confiança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r>
              <a:rPr lang="pt-BR" altLang="pt-BR" sz="1800"/>
              <a:t>Art. 62 – Não são abrangidos pelo regime previsto neste capítulo</a:t>
            </a:r>
            <a:r>
              <a:rPr lang="pt-BR" altLang="pt-BR" sz="1800" smtClean="0"/>
              <a:t>:</a:t>
            </a:r>
          </a:p>
          <a:p>
            <a:pPr algn="just"/>
            <a:endParaRPr lang="pt-BR" altLang="pt-BR" sz="1600" smtClean="0"/>
          </a:p>
          <a:p>
            <a:pPr marL="900000" lvl="2" indent="0" algn="just">
              <a:buNone/>
            </a:pPr>
            <a:r>
              <a:rPr lang="pt-BR" altLang="pt-BR" sz="1400"/>
              <a:t>II – os gerentes, assim considerados os exercentes de cargos de gestão, aos quais se equiparam, para efeito do disposto neste artigo, </a:t>
            </a:r>
            <a:r>
              <a:rPr lang="pt-BR" altLang="pt-BR" sz="1400" u="sng"/>
              <a:t>os diretores e chefes de departamento ou filial.</a:t>
            </a:r>
          </a:p>
          <a:p>
            <a:pPr marL="450000" lvl="1" indent="0" algn="just">
              <a:buNone/>
            </a:pPr>
            <a:endParaRPr lang="pt-BR" altLang="pt-BR" sz="1600" smtClean="0"/>
          </a:p>
          <a:p>
            <a:pPr marL="900000" lvl="2" indent="0" algn="just">
              <a:buNone/>
            </a:pPr>
            <a:r>
              <a:rPr lang="pt-BR" altLang="pt-BR" sz="1400" smtClean="0"/>
              <a:t>Parágrafo </a:t>
            </a:r>
            <a:r>
              <a:rPr lang="pt-BR" altLang="pt-BR" sz="1400"/>
              <a:t>único – O regime previsto neste capítulo será aplicável aos empregados mencionados no inciso II deste artigo, quando o salário do cargo de confiança, compreendendo a gratificação de função, se houver, for ao valor do respectivo salário efetivo acrescido de </a:t>
            </a:r>
            <a:r>
              <a:rPr lang="pt-BR" altLang="pt-BR" sz="1400" u="sng"/>
              <a:t>40% (quarenta por cento)</a:t>
            </a:r>
            <a:r>
              <a:rPr lang="pt-BR" altLang="pt-BR" sz="1400"/>
              <a:t>.</a:t>
            </a:r>
          </a:p>
          <a:p>
            <a:pPr algn="just"/>
            <a:endParaRPr lang="pt-BR" altLang="pt-BR" sz="1800" smtClean="0"/>
          </a:p>
          <a:p>
            <a:pPr algn="just"/>
            <a:endParaRPr lang="pt-BR" altLang="pt-BR" sz="1800"/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altLang="pt-BR" sz="1800"/>
              <a:t>O entendimento majoritário é no sentido de que exercia </a:t>
            </a:r>
            <a:r>
              <a:rPr lang="pt-BR" altLang="pt-BR" sz="1800" u="sng"/>
              <a:t>cargo de confiança aqueles cujo exercício coloque em jogo a própria existência da empresa</a:t>
            </a:r>
            <a:r>
              <a:rPr lang="pt-BR" altLang="pt-BR" sz="1800"/>
              <a:t>, seus interesses fundamentais, sua segurança e a ordem essencial ao desenvolvimento de sua atividade. </a:t>
            </a:r>
          </a:p>
        </p:txBody>
      </p:sp>
    </p:spTree>
    <p:extLst>
      <p:ext uri="{BB962C8B-B14F-4D97-AF65-F5344CB8AC3E}">
        <p14:creationId xmlns:p14="http://schemas.microsoft.com/office/powerpoint/2010/main" val="22498445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Cargo de Confiança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mtClean="0"/>
          </a:p>
          <a:p>
            <a:pPr algn="just"/>
            <a:r>
              <a:rPr lang="pt-BR" altLang="pt-BR" smtClean="0"/>
              <a:t>Dois </a:t>
            </a:r>
            <a:r>
              <a:rPr lang="pt-BR" altLang="pt-BR"/>
              <a:t>são os requisitos para ser considerado cargo de confiança:</a:t>
            </a:r>
          </a:p>
          <a:p>
            <a:pPr algn="just"/>
            <a:endParaRPr lang="pt-BR" altLang="pt-BR"/>
          </a:p>
          <a:p>
            <a:pPr marL="900000" lvl="2" indent="0" algn="just">
              <a:buNone/>
            </a:pPr>
            <a:r>
              <a:rPr lang="pt-BR" altLang="pt-BR" smtClean="0"/>
              <a:t>1º) Elevadas atribuições e poderes de gestão (até o nível de chefe de departamento ou filial)</a:t>
            </a:r>
          </a:p>
          <a:p>
            <a:pPr marL="900000" lvl="2" indent="0" algn="just">
              <a:buNone/>
            </a:pPr>
            <a:endParaRPr lang="pt-BR" altLang="pt-BR"/>
          </a:p>
          <a:p>
            <a:pPr marL="900000" lvl="2" indent="0" algn="just">
              <a:buNone/>
            </a:pPr>
            <a:r>
              <a:rPr lang="pt-BR" altLang="pt-BR"/>
              <a:t>2º) Distinção remuneratória, no mínimo de 40% a mais do salário do cargo relevante – critério objetivo.</a:t>
            </a:r>
          </a:p>
          <a:p>
            <a:pPr marL="450000" lvl="1" indent="0" algn="just">
              <a:buNone/>
            </a:pPr>
            <a:endParaRPr lang="pt-BR" altLang="pt-BR"/>
          </a:p>
          <a:p>
            <a:pPr algn="just"/>
            <a:endParaRPr lang="pt-BR" altLang="pt-BR"/>
          </a:p>
          <a:p>
            <a:pPr marL="0" indent="0" algn="just">
              <a:buNone/>
            </a:pPr>
            <a:r>
              <a:rPr lang="pt-BR" altLang="pt-BR" smtClean="0"/>
              <a:t>		</a:t>
            </a:r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266241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Critério Especial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z="2000" smtClean="0"/>
          </a:p>
          <a:p>
            <a:pPr algn="just"/>
            <a:r>
              <a:rPr lang="pt-BR" altLang="pt-BR" sz="2000" smtClean="0"/>
              <a:t>Há </a:t>
            </a:r>
            <a:r>
              <a:rPr lang="pt-BR" altLang="pt-BR" sz="2000" u="sng"/>
              <a:t>critérios específicos de cômputo da jornada</a:t>
            </a:r>
            <a:r>
              <a:rPr lang="pt-BR" altLang="pt-BR" sz="2000"/>
              <a:t>, estabelecidas por normas específicas de certas categorias, valendo especial menção o tempo de </a:t>
            </a:r>
            <a:r>
              <a:rPr lang="pt-BR" altLang="pt-BR" sz="2000" b="1"/>
              <a:t>sobreaviso</a:t>
            </a:r>
            <a:r>
              <a:rPr lang="pt-BR" altLang="pt-BR" sz="2000"/>
              <a:t>. (art. 244 CLT) </a:t>
            </a:r>
          </a:p>
          <a:p>
            <a:pPr algn="just"/>
            <a:endParaRPr lang="pt-BR" altLang="pt-BR" sz="2000" b="1"/>
          </a:p>
          <a:p>
            <a:pPr algn="just"/>
            <a:r>
              <a:rPr lang="pt-BR" altLang="pt-BR" sz="2000" b="1"/>
              <a:t>SOBREAVISO</a:t>
            </a:r>
            <a:r>
              <a:rPr lang="pt-BR" altLang="pt-BR" sz="2000"/>
              <a:t> – compreende-se o período tido como integrante do contrato e do tempo de serviço obreiro em que o ferroviário </a:t>
            </a:r>
            <a:r>
              <a:rPr lang="pt-BR" altLang="pt-BR" sz="2000" u="sng"/>
              <a:t>permanecer em sua própria casa,</a:t>
            </a:r>
            <a:r>
              <a:rPr lang="pt-BR" altLang="pt-BR" sz="2000"/>
              <a:t> aguardando a qualquer momento o chamado para o serviço. (§ 2º do art. 244 CLT). </a:t>
            </a:r>
          </a:p>
          <a:p>
            <a:pPr algn="just"/>
            <a:endParaRPr lang="pt-BR" altLang="pt-BR" sz="2000"/>
          </a:p>
          <a:p>
            <a:pPr algn="just"/>
            <a:r>
              <a:rPr lang="pt-BR" altLang="pt-BR" sz="2000"/>
              <a:t>A escala de sobreaviso não poderá ultrapassar a 24 horas. </a:t>
            </a:r>
          </a:p>
          <a:p>
            <a:pPr algn="just"/>
            <a:endParaRPr lang="pt-BR" altLang="pt-BR" sz="2000"/>
          </a:p>
          <a:p>
            <a:pPr algn="just"/>
            <a:r>
              <a:rPr lang="pt-BR" altLang="pt-BR" sz="2000"/>
              <a:t>As horas de sobreaviso serão contadas à razão de 1/3 do salário normal.</a:t>
            </a:r>
          </a:p>
          <a:p>
            <a:pPr marL="450000" lvl="1" indent="0" algn="just">
              <a:buNone/>
            </a:pPr>
            <a:endParaRPr lang="pt-BR" altLang="pt-BR"/>
          </a:p>
          <a:p>
            <a:pPr algn="just"/>
            <a:endParaRPr lang="pt-BR" altLang="pt-BR"/>
          </a:p>
          <a:p>
            <a:pPr marL="0" indent="0" algn="just">
              <a:buNone/>
            </a:pPr>
            <a:r>
              <a:rPr lang="pt-BR" altLang="pt-BR" smtClean="0"/>
              <a:t>		</a:t>
            </a:r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947667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Sobreaviso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sz="2000" b="1" i="1" smtClean="0"/>
          </a:p>
          <a:p>
            <a:pPr algn="just"/>
            <a:r>
              <a:rPr lang="pt-BR" sz="2000" b="1" i="1" smtClean="0"/>
              <a:t>Súmula </a:t>
            </a:r>
            <a:r>
              <a:rPr lang="pt-BR" sz="2000" b="1" i="1"/>
              <a:t>nº 428 do TST - </a:t>
            </a:r>
            <a:r>
              <a:rPr lang="pt-BR" sz="2000" b="1"/>
              <a:t>SOBREAVISO APLICAÇÃO ANALÓGICA DO ART. 244, § 2º DA CLT </a:t>
            </a:r>
          </a:p>
          <a:p>
            <a:pPr algn="just"/>
            <a:endParaRPr lang="pt-BR" sz="2000" b="1"/>
          </a:p>
          <a:p>
            <a:pPr marL="450000" lvl="1" indent="0" algn="just">
              <a:buNone/>
            </a:pPr>
            <a:r>
              <a:rPr lang="pt-BR" sz="1800"/>
              <a:t>I - O uso de instrumentos telemáticos ou informatizados fornecidos pela empresa ao empregado, por si só, não caracteriza o regime de sobreaviso. </a:t>
            </a:r>
          </a:p>
          <a:p>
            <a:pPr lvl="1" algn="just"/>
            <a:endParaRPr lang="pt-BR" sz="1800"/>
          </a:p>
          <a:p>
            <a:pPr marL="450000" lvl="1" indent="0" algn="just">
              <a:buNone/>
            </a:pPr>
            <a:r>
              <a:rPr lang="pt-BR" sz="1800"/>
              <a:t>II - Considera-se em sobreaviso o empregado que, à distância e submetido a controle patronal por instrumentos telemáticos ou informatizados, permanecer em regime de plantão ou equivalente, aguardando a qualquer momento o chamado para o serviço durante o período de descanso.</a:t>
            </a:r>
          </a:p>
          <a:p>
            <a:pPr marL="450000" lvl="1" indent="0" algn="just">
              <a:buNone/>
            </a:pPr>
            <a:endParaRPr lang="pt-BR" altLang="pt-BR"/>
          </a:p>
          <a:p>
            <a:pPr algn="just"/>
            <a:endParaRPr lang="pt-BR" altLang="pt-BR"/>
          </a:p>
          <a:p>
            <a:pPr marL="0" indent="0" algn="just">
              <a:buNone/>
            </a:pPr>
            <a:r>
              <a:rPr lang="pt-BR" altLang="pt-BR" smtClean="0"/>
              <a:t>		</a:t>
            </a:r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423261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Regime em Termo Parcial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mtClean="0"/>
          </a:p>
          <a:p>
            <a:pPr algn="just"/>
            <a:r>
              <a:rPr lang="pt-BR" altLang="pt-BR" smtClean="0"/>
              <a:t>Considera-se </a:t>
            </a:r>
            <a:r>
              <a:rPr lang="pt-BR" altLang="pt-BR"/>
              <a:t>trabalho em regime parcial aquele cuja duração não exceda a 25 horas semanais (art. 58-A CLT) </a:t>
            </a:r>
          </a:p>
          <a:p>
            <a:pPr algn="just"/>
            <a:endParaRPr lang="pt-BR" altLang="pt-BR"/>
          </a:p>
          <a:p>
            <a:pPr algn="just"/>
            <a:r>
              <a:rPr lang="pt-BR" altLang="pt-BR"/>
              <a:t>Técnica de preservação do contrato de trabalho.</a:t>
            </a:r>
          </a:p>
          <a:p>
            <a:pPr algn="just"/>
            <a:endParaRPr lang="pt-BR" altLang="pt-BR"/>
          </a:p>
          <a:p>
            <a:pPr algn="just"/>
            <a:r>
              <a:rPr lang="pt-BR" altLang="pt-BR"/>
              <a:t>O salário será proporcional em relação aos empregados que cumprem, nas mesmas funções, tempo integral (art. 58-A, § 1º CLT</a:t>
            </a:r>
            <a:r>
              <a:rPr lang="pt-BR" altLang="pt-BR" smtClean="0"/>
              <a:t>).</a:t>
            </a:r>
            <a:endParaRPr lang="pt-BR" altLang="pt-BR" sz="2800"/>
          </a:p>
          <a:p>
            <a:pPr algn="just"/>
            <a:endParaRPr lang="pt-BR" altLang="pt-BR"/>
          </a:p>
          <a:p>
            <a:pPr marL="0" indent="0" algn="just">
              <a:buNone/>
            </a:pPr>
            <a:r>
              <a:rPr lang="pt-BR" altLang="pt-BR" smtClean="0"/>
              <a:t>		</a:t>
            </a:r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963069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Regime em Termo Parcial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mtClean="0"/>
          </a:p>
          <a:p>
            <a:pPr algn="just"/>
            <a:endParaRPr lang="pt-BR" altLang="pt-BR" smtClean="0"/>
          </a:p>
          <a:p>
            <a:pPr algn="just"/>
            <a:r>
              <a:rPr lang="pt-BR" altLang="pt-BR" b="1"/>
              <a:t>OJ-SDI1-358 - SALÁRIO MÍNIMO E PISO SALARIAL PROPORCIONAL À JORNADA REDUZIDA. POSSIBILIDADE. </a:t>
            </a:r>
            <a:r>
              <a:rPr lang="pt-BR" altLang="pt-BR"/>
              <a:t>Havendo contratação para cumprimento de jornada reduzida, inferior à previsão constitucional de oito horas diárias ou quarenta e quatro semanais, é lícito o pagamento do piso salarial ou do salário mínimo proporcional ao tempo trabalhado</a:t>
            </a:r>
            <a:r>
              <a:rPr lang="pt-BR" altLang="pt-BR" smtClean="0"/>
              <a:t>.</a:t>
            </a:r>
            <a:endParaRPr lang="pt-BR" altLang="pt-BR"/>
          </a:p>
          <a:p>
            <a:pPr marL="0" indent="0" algn="just">
              <a:buNone/>
            </a:pPr>
            <a:r>
              <a:rPr lang="pt-BR" altLang="pt-BR" smtClean="0"/>
              <a:t>		</a:t>
            </a:r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851215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Regime em Termo Parcial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r>
              <a:rPr lang="pt-BR" altLang="pt-BR"/>
              <a:t>Para adotar o regime em tempo parcial </a:t>
            </a:r>
            <a:r>
              <a:rPr lang="pt-BR" altLang="pt-BR" u="sng"/>
              <a:t>aos atuais empregados</a:t>
            </a:r>
            <a:r>
              <a:rPr lang="pt-BR" altLang="pt-BR"/>
              <a:t>, é necessário apresentar manifestação perante a empresa, nos termos do instrumento decorrente de negociação coletiva (art. 58-A, § 2º CLT).</a:t>
            </a:r>
          </a:p>
          <a:p>
            <a:pPr algn="just"/>
            <a:endParaRPr lang="pt-BR" altLang="pt-BR"/>
          </a:p>
          <a:p>
            <a:pPr algn="just"/>
            <a:r>
              <a:rPr lang="pt-BR" altLang="pt-BR"/>
              <a:t>Fica proibido a realização de horas extras (art. 59, § 4º CLT) – Descumprimento é hipótese de rescisão indireta?</a:t>
            </a:r>
          </a:p>
          <a:p>
            <a:pPr algn="just"/>
            <a:endParaRPr lang="pt-BR" altLang="pt-BR"/>
          </a:p>
          <a:p>
            <a:pPr algn="just"/>
            <a:r>
              <a:rPr lang="pt-BR" altLang="pt-BR"/>
              <a:t>Há uma redução substancial no número de dias de férias (art. 130-A CLT – 8 a 18 dias) </a:t>
            </a:r>
          </a:p>
          <a:p>
            <a:pPr marL="0" indent="0" algn="just">
              <a:buNone/>
            </a:pPr>
            <a:r>
              <a:rPr lang="pt-BR" altLang="pt-BR" smtClean="0"/>
              <a:t>		</a:t>
            </a:r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4783002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Jornadas Especiais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z="2000" b="1" smtClean="0"/>
          </a:p>
          <a:p>
            <a:pPr algn="just"/>
            <a:r>
              <a:rPr lang="pt-BR" altLang="pt-BR" sz="2000" b="1" smtClean="0"/>
              <a:t>Bancário</a:t>
            </a:r>
            <a:r>
              <a:rPr lang="pt-BR" altLang="pt-BR" sz="2000" smtClean="0"/>
              <a:t> </a:t>
            </a:r>
            <a:r>
              <a:rPr lang="pt-BR" altLang="pt-BR" sz="2000"/>
              <a:t>– jornada de 6 horas diárias em dias úteis, exceto aos sábados, perfazendo um total de 30 horas semanais  trabalhadas (art. 224 CLT c/c Súmula 113 ).</a:t>
            </a:r>
          </a:p>
          <a:p>
            <a:pPr algn="just"/>
            <a:endParaRPr lang="pt-BR" altLang="pt-BR" sz="2000"/>
          </a:p>
          <a:p>
            <a:pPr algn="just"/>
            <a:r>
              <a:rPr lang="pt-BR" altLang="pt-BR" sz="2000" b="1"/>
              <a:t>Telefonista</a:t>
            </a:r>
            <a:r>
              <a:rPr lang="pt-BR" altLang="pt-BR" sz="2000"/>
              <a:t> – 6 horas contínuas ou 36 semanais (art. 227 CLT). Só é admitida a prorrogação em caso de </a:t>
            </a:r>
            <a:r>
              <a:rPr lang="ja-JP" altLang="pt-BR" sz="2000"/>
              <a:t>“</a:t>
            </a:r>
            <a:r>
              <a:rPr lang="pt-BR" altLang="ja-JP" sz="2000"/>
              <a:t>indeclinável necessidade</a:t>
            </a:r>
            <a:r>
              <a:rPr lang="ja-JP" altLang="pt-BR" sz="2000"/>
              <a:t>”</a:t>
            </a:r>
            <a:r>
              <a:rPr lang="pt-BR" altLang="ja-JP" sz="2000"/>
              <a:t>.</a:t>
            </a:r>
          </a:p>
          <a:p>
            <a:pPr algn="just"/>
            <a:endParaRPr lang="pt-BR" altLang="ja-JP" sz="2000"/>
          </a:p>
          <a:p>
            <a:pPr algn="just"/>
            <a:r>
              <a:rPr lang="pt-BR" altLang="pt-BR" sz="2000" b="1"/>
              <a:t>Súmula 178. </a:t>
            </a:r>
            <a:r>
              <a:rPr lang="pt-BR" altLang="pt-BR" sz="2000"/>
              <a:t>TELEFONISTA. ART. 227, E PARÁGRAFOS, DA CLT. APLICABILIDADE. É aplicável à telefonista de mesa de empresa que não explora o serviço de telefonia o disposto no art. 227, e seus parágrafos, da CLT (ex-Prejulgado nº 59).</a:t>
            </a:r>
          </a:p>
          <a:p>
            <a:pPr marL="0" indent="0" algn="just">
              <a:buNone/>
            </a:pPr>
            <a:r>
              <a:rPr lang="pt-BR" altLang="pt-BR" smtClean="0"/>
              <a:t>		</a:t>
            </a:r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514576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Jornadas Especiais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z="2000" b="1" smtClean="0"/>
          </a:p>
          <a:p>
            <a:pPr algn="just"/>
            <a:r>
              <a:rPr lang="pt-BR" altLang="pt-BR" sz="2000" b="1"/>
              <a:t>Turnos ininterruptos de revezamento</a:t>
            </a:r>
            <a:r>
              <a:rPr lang="pt-BR" altLang="pt-BR" sz="2000"/>
              <a:t> – jornada de 6 horas (art. 7º, XIV CF)</a:t>
            </a:r>
          </a:p>
          <a:p>
            <a:pPr algn="just"/>
            <a:endParaRPr lang="pt-BR" altLang="pt-BR" sz="2000" smtClean="0"/>
          </a:p>
          <a:p>
            <a:pPr algn="just"/>
            <a:endParaRPr lang="pt-BR" altLang="pt-BR" sz="2000"/>
          </a:p>
          <a:p>
            <a:pPr algn="just"/>
            <a:r>
              <a:rPr lang="pt-BR" altLang="pt-BR" sz="2000" b="1"/>
              <a:t>Súmula 423 TST</a:t>
            </a:r>
            <a:r>
              <a:rPr lang="pt-BR" altLang="pt-BR" sz="2000"/>
              <a:t> – Estabelecida jornada superior a seis horas e limitada a oito horas por meio de regular negociação coletiva, os empregados submetidos a turnos ininterruptos de revezamento </a:t>
            </a:r>
            <a:r>
              <a:rPr lang="pt-BR" altLang="pt-BR" sz="2000" u="sng"/>
              <a:t>não</a:t>
            </a:r>
            <a:r>
              <a:rPr lang="pt-BR" altLang="pt-BR" sz="2000"/>
              <a:t> tem direito ao pagamento da 7ª e 8ª horas como extraordinária.</a:t>
            </a:r>
          </a:p>
          <a:p>
            <a:pPr marL="0" indent="0" algn="just">
              <a:buNone/>
            </a:pPr>
            <a:r>
              <a:rPr lang="pt-BR" altLang="pt-BR" smtClean="0"/>
              <a:t>		</a:t>
            </a:r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70833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Jornadas Especiais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z="2000" b="1" smtClean="0"/>
          </a:p>
          <a:p>
            <a:pPr algn="just"/>
            <a:endParaRPr lang="pt-BR" altLang="pt-BR" sz="2000" b="1" smtClean="0"/>
          </a:p>
          <a:p>
            <a:pPr algn="just"/>
            <a:r>
              <a:rPr lang="en-US" altLang="pt-BR"/>
              <a:t>OJ-SDI1-275	TURNO ININTERRUPTO DE REVEZAMENTO. HORISTA. HORAS EXTRAS E ADICIONAL. DEVIDOS (inserida em 27.09.2002)  - </a:t>
            </a:r>
            <a:r>
              <a:rPr lang="en-US" altLang="pt-BR" u="sng"/>
              <a:t>Inexistindo</a:t>
            </a:r>
            <a:r>
              <a:rPr lang="en-US" altLang="pt-BR"/>
              <a:t> instrumento coletivo fixando jornada diversa, o empregado horista submetido a turno ininterrupto de revezamento faz jus ao pagamento das horas extraordinárias laboradas além da 6ª, bem como ao respectivo adicional.</a:t>
            </a:r>
          </a:p>
          <a:p>
            <a:pPr marL="0" indent="0" algn="just">
              <a:buNone/>
            </a:pPr>
            <a:r>
              <a:rPr lang="pt-BR" altLang="pt-BR" sz="2800" smtClean="0"/>
              <a:t>		</a:t>
            </a:r>
            <a:endParaRPr lang="pt-BR" altLang="pt-BR" sz="2800"/>
          </a:p>
        </p:txBody>
      </p:sp>
    </p:spTree>
    <p:extLst>
      <p:ext uri="{BB962C8B-B14F-4D97-AF65-F5344CB8AC3E}">
        <p14:creationId xmlns:p14="http://schemas.microsoft.com/office/powerpoint/2010/main" val="32645231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 smtClean="0"/>
              <a:t>Jornada de Trabalho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>
              <a:defRPr/>
            </a:pPr>
            <a:r>
              <a:rPr lang="pt-BR" sz="1800"/>
              <a:t>Qual a relevância da limitação da jornada ter previsão na Constituição Federal?</a:t>
            </a:r>
          </a:p>
          <a:p>
            <a:pPr algn="ctr">
              <a:defRPr/>
            </a:pPr>
            <a:endParaRPr lang="pt-BR" sz="1800"/>
          </a:p>
          <a:p>
            <a:pPr algn="ctr">
              <a:defRPr/>
            </a:pPr>
            <a:r>
              <a:rPr lang="pt-BR" sz="1800"/>
              <a:t>PREVISÃO CONSTITUCIONAL </a:t>
            </a:r>
            <a:endParaRPr lang="pt-BR" sz="1800" smtClean="0"/>
          </a:p>
          <a:p>
            <a:pPr algn="ctr">
              <a:defRPr/>
            </a:pPr>
            <a:endParaRPr lang="pt-BR" sz="1800"/>
          </a:p>
          <a:p>
            <a:pPr algn="ctr">
              <a:defRPr/>
            </a:pPr>
            <a:r>
              <a:rPr lang="pt-BR" sz="1800" u="sng" smtClean="0"/>
              <a:t>Ruptura </a:t>
            </a:r>
            <a:r>
              <a:rPr lang="pt-BR" sz="1800" u="sng"/>
              <a:t>Paradigmática = Ordem Econômica x Direitos Sociais</a:t>
            </a:r>
          </a:p>
          <a:p>
            <a:pPr algn="just">
              <a:defRPr/>
            </a:pPr>
            <a:endParaRPr lang="pt-BR" sz="2000"/>
          </a:p>
          <a:p>
            <a:pPr algn="just">
              <a:defRPr/>
            </a:pPr>
            <a:r>
              <a:rPr lang="pt-BR" sz="1750"/>
              <a:t>Nossa tradição constitucional, no campo dos direitos trabalhistas, remonta a 1934, quando a Carta Política previu o primeiro núcleo de direitos sociais (arts. 120-122). Passamos pela Constituição do Estado Novo (1967), que restringiu esse núcleo (art. 137), pela Carta Democrática de 1946, que o ampliou notavelmente (art. 157), pela Constituição de 1967, emendada em 1969, com nova restrição de direitos laborais (art. 165), até chegarmos, finalmente, à Constituição de 1988, que foi pródiga em ampliar os direitos trabalhistas (art. 7º), a ponto de comprometer a própria atividade produtiva das empresas.</a:t>
            </a:r>
          </a:p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1185716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Trabalho Noturno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r>
              <a:rPr lang="pt-BR" altLang="pt-BR" b="1"/>
              <a:t>TRABALHO NOTURNO </a:t>
            </a:r>
            <a:r>
              <a:rPr lang="pt-BR" altLang="pt-BR"/>
              <a:t>Art. 7º, inciso IX da CF.</a:t>
            </a:r>
          </a:p>
          <a:p>
            <a:pPr algn="just"/>
            <a:endParaRPr lang="pt-BR" altLang="pt-BR"/>
          </a:p>
          <a:p>
            <a:pPr algn="just"/>
            <a:r>
              <a:rPr lang="pt-BR" altLang="pt-BR" b="1"/>
              <a:t>URBANO</a:t>
            </a:r>
            <a:r>
              <a:rPr lang="pt-BR" altLang="pt-BR"/>
              <a:t> – das 22:00 às 05:00. A hora noturna equivale a 52</a:t>
            </a:r>
            <a:r>
              <a:rPr lang="ja-JP" altLang="pt-BR"/>
              <a:t>’</a:t>
            </a:r>
            <a:r>
              <a:rPr lang="pt-BR" altLang="ja-JP"/>
              <a:t>e 30</a:t>
            </a:r>
            <a:r>
              <a:rPr lang="ja-JP" altLang="pt-BR"/>
              <a:t>’’</a:t>
            </a:r>
            <a:r>
              <a:rPr lang="pt-BR" altLang="ja-JP"/>
              <a:t> e o adicional é de 20%. </a:t>
            </a:r>
            <a:endParaRPr lang="pt-BR" altLang="ja-JP" smtClean="0"/>
          </a:p>
          <a:p>
            <a:pPr algn="just"/>
            <a:endParaRPr lang="pt-BR" altLang="ja-JP" sz="1400"/>
          </a:p>
          <a:p>
            <a:pPr lvl="1" algn="just"/>
            <a:r>
              <a:rPr lang="pt-BR" altLang="pt-BR" sz="1800"/>
              <a:t>1ª. hora – 22:00 às 22h 52min e 30 seg.</a:t>
            </a:r>
          </a:p>
          <a:p>
            <a:pPr lvl="1" algn="just"/>
            <a:r>
              <a:rPr lang="pt-BR" altLang="pt-BR" sz="1800"/>
              <a:t>2ª. hora – 22h 52 min e 30 seg às 23h e 45 min.</a:t>
            </a:r>
          </a:p>
          <a:p>
            <a:pPr lvl="1" algn="just"/>
            <a:r>
              <a:rPr lang="pt-BR" altLang="pt-BR" sz="1800"/>
              <a:t>3ª. hora – 23h e 45 min às 0h, 37min e 30 seg.</a:t>
            </a:r>
          </a:p>
          <a:p>
            <a:pPr lvl="1" algn="just"/>
            <a:r>
              <a:rPr lang="pt-BR" altLang="pt-BR" sz="1800"/>
              <a:t>4ª. hora – 0h, 37 min e 30 seg à 1h 30 min.</a:t>
            </a:r>
          </a:p>
          <a:p>
            <a:pPr lvl="1" algn="just"/>
            <a:r>
              <a:rPr lang="pt-BR" altLang="pt-BR" sz="1800"/>
              <a:t>5ª. hora – 1h 30 min às 2h, 22 min e 30 seg.</a:t>
            </a:r>
          </a:p>
          <a:p>
            <a:pPr lvl="1" algn="just"/>
            <a:r>
              <a:rPr lang="pt-BR" altLang="pt-BR" sz="1800"/>
              <a:t>6ª. hora – 2h, 22 min e 30 seg às 3h e 15 min.</a:t>
            </a:r>
          </a:p>
          <a:p>
            <a:pPr lvl="1" algn="just"/>
            <a:r>
              <a:rPr lang="pt-BR" altLang="pt-BR" sz="1800"/>
              <a:t>7ª hora – 3h e 15 min às 4h, 7 min e 30 seg.</a:t>
            </a:r>
          </a:p>
          <a:p>
            <a:pPr lvl="1" algn="just"/>
            <a:r>
              <a:rPr lang="pt-BR" altLang="pt-BR" sz="1800"/>
              <a:t>8ª hora – 4h, 7 min e 30 seg. às 5h.</a:t>
            </a:r>
          </a:p>
          <a:p>
            <a:pPr marL="0" indent="0" algn="just">
              <a:buNone/>
            </a:pPr>
            <a:r>
              <a:rPr lang="pt-BR" altLang="pt-BR" sz="2800" smtClean="0"/>
              <a:t>		</a:t>
            </a:r>
            <a:endParaRPr lang="pt-BR" altLang="pt-BR" sz="2800"/>
          </a:p>
        </p:txBody>
      </p:sp>
    </p:spTree>
    <p:extLst>
      <p:ext uri="{BB962C8B-B14F-4D97-AF65-F5344CB8AC3E}">
        <p14:creationId xmlns:p14="http://schemas.microsoft.com/office/powerpoint/2010/main" val="340575094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Trabalho Noturno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r>
              <a:rPr lang="pt-BR" altLang="pt-BR" sz="1350" b="1"/>
              <a:t>RURAL – AGRICULTURA</a:t>
            </a:r>
            <a:r>
              <a:rPr lang="pt-BR" altLang="pt-BR" sz="1350"/>
              <a:t> – das 21 às 05:00. A hora noturna equivale a 60</a:t>
            </a:r>
            <a:r>
              <a:rPr lang="ja-JP" altLang="pt-BR" sz="1350"/>
              <a:t>’</a:t>
            </a:r>
            <a:r>
              <a:rPr lang="pt-BR" altLang="ja-JP" sz="1350"/>
              <a:t>e o adicional é de 25% (art. 7º, Lei no. 5.889/73). </a:t>
            </a:r>
          </a:p>
          <a:p>
            <a:pPr algn="just"/>
            <a:endParaRPr lang="pt-BR" altLang="ja-JP" sz="1350"/>
          </a:p>
          <a:p>
            <a:pPr algn="just"/>
            <a:r>
              <a:rPr lang="pt-BR" altLang="pt-BR" sz="1350" b="1"/>
              <a:t>RURAL – PECUÁRIA</a:t>
            </a:r>
            <a:r>
              <a:rPr lang="pt-BR" altLang="pt-BR" sz="1350"/>
              <a:t> – das 20:00 às 04:00. A hora noturna equivale a 60</a:t>
            </a:r>
            <a:r>
              <a:rPr lang="ja-JP" altLang="pt-BR" sz="1350"/>
              <a:t>’</a:t>
            </a:r>
            <a:r>
              <a:rPr lang="pt-BR" altLang="ja-JP" sz="1350"/>
              <a:t>e o adicional é de 25% (art. 7º, Lei no. 5.889/73).</a:t>
            </a:r>
          </a:p>
          <a:p>
            <a:pPr algn="just"/>
            <a:endParaRPr lang="pt-BR" altLang="pt-BR" sz="1350" b="1"/>
          </a:p>
          <a:p>
            <a:pPr algn="just"/>
            <a:r>
              <a:rPr lang="pt-BR" altLang="pt-BR" sz="1350" b="1"/>
              <a:t>ADVOGADO</a:t>
            </a:r>
            <a:r>
              <a:rPr lang="pt-BR" altLang="pt-BR" sz="1350"/>
              <a:t> – das 20:00 às 05:00. A hora noturna equivale a 60</a:t>
            </a:r>
            <a:r>
              <a:rPr lang="ja-JP" altLang="pt-BR" sz="1350"/>
              <a:t>’</a:t>
            </a:r>
            <a:r>
              <a:rPr lang="pt-BR" altLang="ja-JP" sz="1350"/>
              <a:t>e o adicional é de 25% (art. 20, Lei no. 8.906/94). </a:t>
            </a:r>
          </a:p>
          <a:p>
            <a:pPr algn="just"/>
            <a:endParaRPr lang="pt-BR" altLang="pt-BR" sz="1350" b="1"/>
          </a:p>
          <a:p>
            <a:pPr algn="just"/>
            <a:r>
              <a:rPr lang="pt-BR" altLang="pt-BR" sz="1350" b="1"/>
              <a:t>PETROLEIRO</a:t>
            </a:r>
            <a:r>
              <a:rPr lang="pt-BR" altLang="pt-BR" sz="1350"/>
              <a:t> – das 22:00 às 05:00. A hora noturna equivale a 60</a:t>
            </a:r>
            <a:r>
              <a:rPr lang="ja-JP" altLang="pt-BR" sz="1350"/>
              <a:t>’</a:t>
            </a:r>
            <a:r>
              <a:rPr lang="pt-BR" altLang="ja-JP" sz="1350"/>
              <a:t>e o adicional é de 20% (Súmula 112 do TST). </a:t>
            </a:r>
          </a:p>
          <a:p>
            <a:pPr algn="just"/>
            <a:endParaRPr lang="pt-BR" altLang="ja-JP" sz="1350"/>
          </a:p>
          <a:p>
            <a:pPr algn="just"/>
            <a:r>
              <a:rPr lang="pt-BR" altLang="pt-BR" sz="1350" b="1"/>
              <a:t>PORTUÁRIO</a:t>
            </a:r>
            <a:r>
              <a:rPr lang="pt-BR" altLang="pt-BR" sz="1350"/>
              <a:t> – das 19:00 às 07:00. A hora noturna equivale a 60</a:t>
            </a:r>
            <a:r>
              <a:rPr lang="ja-JP" altLang="pt-BR" sz="1350"/>
              <a:t>’</a:t>
            </a:r>
            <a:r>
              <a:rPr lang="pt-BR" altLang="ja-JP" sz="1350"/>
              <a:t>e o adicional é de 20% (OJ no. 60 da SDI-I do TST). </a:t>
            </a:r>
          </a:p>
          <a:p>
            <a:pPr algn="just"/>
            <a:endParaRPr lang="pt-BR" altLang="pt-BR" sz="1350" b="1"/>
          </a:p>
          <a:p>
            <a:pPr algn="just"/>
            <a:r>
              <a:rPr lang="pt-BR" altLang="pt-BR" sz="1350" b="1"/>
              <a:t>AERONAUTA</a:t>
            </a:r>
            <a:r>
              <a:rPr lang="pt-BR" altLang="pt-BR" sz="1350"/>
              <a:t> – do por ao nascer do sol. A hora noturna equivale a 52</a:t>
            </a:r>
            <a:r>
              <a:rPr lang="ja-JP" altLang="pt-BR" sz="1350"/>
              <a:t>’</a:t>
            </a:r>
            <a:r>
              <a:rPr lang="pt-BR" altLang="ja-JP" sz="1350"/>
              <a:t>30</a:t>
            </a:r>
            <a:r>
              <a:rPr lang="ja-JP" altLang="pt-BR" sz="1350"/>
              <a:t>’’</a:t>
            </a:r>
            <a:r>
              <a:rPr lang="pt-BR" altLang="ja-JP" sz="1350"/>
              <a:t>e o adicional é de 20% (art. 41, Lei no. 7.183/84). </a:t>
            </a:r>
            <a:endParaRPr lang="pt-BR" altLang="ja-JP" sz="1350" smtClean="0"/>
          </a:p>
          <a:p>
            <a:pPr algn="just"/>
            <a:endParaRPr lang="pt-BR" altLang="ja-JP" sz="1350" smtClean="0"/>
          </a:p>
          <a:p>
            <a:pPr algn="just"/>
            <a:r>
              <a:rPr lang="pt-BR" altLang="ja-JP" sz="1350" b="1" smtClean="0"/>
              <a:t>ENGENHEIRO – </a:t>
            </a:r>
            <a:r>
              <a:rPr lang="pt-BR" altLang="ja-JP" sz="1350" smtClean="0"/>
              <a:t>das 22:00 às 05:00. A hora noturna equivale a 60’ e o adicional é de 25% (art. 7º Lei no. 4950/66).</a:t>
            </a:r>
            <a:endParaRPr lang="pt-BR" altLang="pt-BR" sz="2800"/>
          </a:p>
        </p:txBody>
      </p:sp>
    </p:spTree>
    <p:extLst>
      <p:ext uri="{BB962C8B-B14F-4D97-AF65-F5344CB8AC3E}">
        <p14:creationId xmlns:p14="http://schemas.microsoft.com/office/powerpoint/2010/main" val="410063930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Trabalho Noturno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en-US" altLang="pt-BR" sz="1800" smtClean="0"/>
          </a:p>
          <a:p>
            <a:pPr algn="just"/>
            <a:endParaRPr lang="en-US" altLang="pt-BR" sz="1800" smtClean="0"/>
          </a:p>
          <a:p>
            <a:pPr algn="just"/>
            <a:r>
              <a:rPr lang="en-US" altLang="pt-BR" sz="2000" smtClean="0"/>
              <a:t>SUMÚLA 60. </a:t>
            </a:r>
            <a:r>
              <a:rPr lang="en-US" altLang="pt-BR" sz="2000"/>
              <a:t>ADICIONAL NOTURNO. INTEGRAÇÃO NO SALÁRIO E PRORROGAÇÃO EM HORÁRIO DIURNO.</a:t>
            </a:r>
          </a:p>
          <a:p>
            <a:pPr algn="just"/>
            <a:endParaRPr lang="en-US" altLang="pt-BR" sz="1600"/>
          </a:p>
          <a:p>
            <a:pPr marL="900000" lvl="2" indent="0" algn="just">
              <a:buNone/>
            </a:pPr>
            <a:r>
              <a:rPr lang="en-US" altLang="pt-BR" sz="1600"/>
              <a:t>I - O adicional noturno, pago com habitualidade, integra o salário do empregado para todos os efeitos. (ex-Súmula no 60 - RA 105/1974, DJ 24.10.1974)</a:t>
            </a:r>
          </a:p>
          <a:p>
            <a:pPr lvl="2" algn="just"/>
            <a:endParaRPr lang="en-US" altLang="pt-BR" sz="1600"/>
          </a:p>
          <a:p>
            <a:pPr marL="900000" lvl="2" indent="0" algn="just">
              <a:buNone/>
            </a:pPr>
            <a:r>
              <a:rPr lang="en-US" altLang="pt-BR" sz="1600"/>
              <a:t>II - Cumprida integralmente a jornada no período noturno e prorrogada esta, devido é também o adicional quanto às horas prorrogadas. Exegese do art. 73, § 5o, da CLT. (ex-OJ no 6 da SBDI-1 - inserida em 25.11.1996)</a:t>
            </a:r>
          </a:p>
        </p:txBody>
      </p:sp>
    </p:spTree>
    <p:extLst>
      <p:ext uri="{BB962C8B-B14F-4D97-AF65-F5344CB8AC3E}">
        <p14:creationId xmlns:p14="http://schemas.microsoft.com/office/powerpoint/2010/main" val="34319501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Incidência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en-US" altLang="pt-BR" sz="1800" smtClean="0"/>
          </a:p>
          <a:p>
            <a:pPr algn="just"/>
            <a:r>
              <a:rPr lang="pt-BR" altLang="pt-BR" sz="2000" b="1" smtClean="0"/>
              <a:t>Súmula </a:t>
            </a:r>
            <a:r>
              <a:rPr lang="tr-TR" altLang="pt-BR" sz="2000" b="1" smtClean="0"/>
              <a:t>24</a:t>
            </a:r>
            <a:r>
              <a:rPr lang="pt-BR" altLang="pt-BR" sz="2000" smtClean="0"/>
              <a:t>.</a:t>
            </a:r>
            <a:r>
              <a:rPr lang="tr-TR" altLang="pt-BR" sz="2000" smtClean="0"/>
              <a:t> </a:t>
            </a:r>
            <a:r>
              <a:rPr lang="tr-TR" altLang="pt-BR" sz="2000"/>
              <a:t>SERVIÇO EXTRAORDINÁRIO (mantida) - Res. 121/2003, DJ 19, 20 e </a:t>
            </a:r>
            <a:r>
              <a:rPr lang="tr-TR" altLang="pt-BR" sz="2000" smtClean="0"/>
              <a:t>21.11.2003</a:t>
            </a:r>
            <a:r>
              <a:rPr lang="pt-BR" altLang="pt-BR" sz="2000" smtClean="0"/>
              <a:t>. </a:t>
            </a:r>
            <a:r>
              <a:rPr lang="tr-TR" altLang="pt-BR" sz="2000" smtClean="0"/>
              <a:t>Insere-se </a:t>
            </a:r>
            <a:r>
              <a:rPr lang="tr-TR" altLang="pt-BR" sz="2000"/>
              <a:t>no cálculo da indenização por antigüidade o salário relativo a serviço extraordinário, desde que habitualmente prestado.</a:t>
            </a:r>
          </a:p>
          <a:p>
            <a:pPr algn="just"/>
            <a:endParaRPr lang="pt-BR" altLang="pt-BR" sz="2000" smtClean="0"/>
          </a:p>
          <a:p>
            <a:pPr algn="just"/>
            <a:endParaRPr lang="tr-TR" altLang="pt-BR" sz="2000"/>
          </a:p>
          <a:p>
            <a:pPr algn="just"/>
            <a:r>
              <a:rPr lang="pt-BR" altLang="pt-BR" sz="2000" b="1" smtClean="0"/>
              <a:t>Súmula 45</a:t>
            </a:r>
            <a:r>
              <a:rPr lang="pt-BR" altLang="pt-BR" sz="2000" smtClean="0"/>
              <a:t>. </a:t>
            </a:r>
            <a:r>
              <a:rPr lang="tr-TR" altLang="pt-BR" sz="2000" smtClean="0"/>
              <a:t>SERVIÇO </a:t>
            </a:r>
            <a:r>
              <a:rPr lang="tr-TR" altLang="pt-BR" sz="2000"/>
              <a:t>SUPLEMENTAR (mantida) - Res. 121/2003, DJ 19, 20 e </a:t>
            </a:r>
            <a:r>
              <a:rPr lang="tr-TR" altLang="pt-BR" sz="2000" smtClean="0"/>
              <a:t>21.11.2003</a:t>
            </a:r>
            <a:r>
              <a:rPr lang="pt-BR" altLang="pt-BR" sz="2000" smtClean="0"/>
              <a:t>. </a:t>
            </a:r>
            <a:r>
              <a:rPr lang="tr-TR" altLang="pt-BR" sz="2000" smtClean="0"/>
              <a:t>A </a:t>
            </a:r>
            <a:r>
              <a:rPr lang="tr-TR" altLang="pt-BR" sz="2000"/>
              <a:t>remuneração do serviço suplementar, habitualmente prestado, integra o cálculo da gratificação natalina prevista na Lei no 4.090, de 13.07.1962.</a:t>
            </a:r>
            <a:endParaRPr lang="en-US" altLang="pt-BR" sz="2000"/>
          </a:p>
        </p:txBody>
      </p:sp>
    </p:spTree>
    <p:extLst>
      <p:ext uri="{BB962C8B-B14F-4D97-AF65-F5344CB8AC3E}">
        <p14:creationId xmlns:p14="http://schemas.microsoft.com/office/powerpoint/2010/main" val="235599014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Incidência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en-US" altLang="pt-BR" sz="1800" smtClean="0"/>
          </a:p>
          <a:p>
            <a:pPr algn="just"/>
            <a:r>
              <a:rPr lang="pt-BR" altLang="pt-BR" b="1" smtClean="0"/>
              <a:t>Súmula 63. </a:t>
            </a:r>
            <a:r>
              <a:rPr lang="pt-BR" altLang="pt-BR" smtClean="0"/>
              <a:t>FUNDO </a:t>
            </a:r>
            <a:r>
              <a:rPr lang="pt-BR" altLang="pt-BR"/>
              <a:t>DE GARANTIA (mantida) - Res. 121/2003, DJ 19, 20 e 21.11.2003 - A contribuição para o Fundo de Garantia do Tempo de Serviço incide sobre a remuneração mensal devida ao empregado, inclusive horas extras e adicionais eventuais.</a:t>
            </a:r>
          </a:p>
          <a:p>
            <a:pPr algn="just"/>
            <a:endParaRPr lang="pt-BR" altLang="pt-BR" sz="2000"/>
          </a:p>
          <a:p>
            <a:pPr algn="just"/>
            <a:r>
              <a:rPr lang="en-US" altLang="pt-BR" b="1" smtClean="0"/>
              <a:t>Súmula 115. </a:t>
            </a:r>
            <a:r>
              <a:rPr lang="en-US" altLang="pt-BR" smtClean="0"/>
              <a:t>HORAS </a:t>
            </a:r>
            <a:r>
              <a:rPr lang="en-US" altLang="pt-BR"/>
              <a:t>EXTRAS. GRATIFICAÇÕES SEMESTRAIS - O valor das horas extras habituais integra a remuneração do trabalhador para o cálculo das gratificações semestrais.</a:t>
            </a:r>
          </a:p>
        </p:txBody>
      </p:sp>
    </p:spTree>
    <p:extLst>
      <p:ext uri="{BB962C8B-B14F-4D97-AF65-F5344CB8AC3E}">
        <p14:creationId xmlns:p14="http://schemas.microsoft.com/office/powerpoint/2010/main" val="9841233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Incidência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en-US" altLang="pt-BR" sz="1800" smtClean="0"/>
          </a:p>
          <a:p>
            <a:pPr algn="just"/>
            <a:r>
              <a:rPr lang="en-US" altLang="pt-BR" b="1" smtClean="0"/>
              <a:t>Súmula 226. </a:t>
            </a:r>
            <a:r>
              <a:rPr lang="en-US" altLang="pt-BR" smtClean="0"/>
              <a:t>BANCÁRIO</a:t>
            </a:r>
            <a:r>
              <a:rPr lang="en-US" altLang="pt-BR"/>
              <a:t>. GRATIFICAÇÃO POR TEMPO DE SERVIÇO. INTEGRAÇÃO NO CÁLCULO DAS HORAS EXTRAS - A gratificação por tempo de serviço integra o cálculo das horas extras.</a:t>
            </a:r>
          </a:p>
          <a:p>
            <a:pPr algn="just"/>
            <a:endParaRPr lang="en-US" altLang="pt-BR"/>
          </a:p>
          <a:p>
            <a:pPr algn="just"/>
            <a:r>
              <a:rPr lang="pt-BR" altLang="pt-BR" b="1" smtClean="0"/>
              <a:t>Súmula 264.</a:t>
            </a:r>
            <a:r>
              <a:rPr lang="pt-BR" altLang="pt-BR" smtClean="0"/>
              <a:t> HORA </a:t>
            </a:r>
            <a:r>
              <a:rPr lang="pt-BR" altLang="pt-BR"/>
              <a:t>SUPLEMENTAR. CÁLCULO - A remuneração do serviço suplementar é composta do valor da hora normal, integrado por parcelas de natureza salarial e acrescido do adicional previsto em lei, contrato, acordo, convenção coletiva ou sentença normativa.</a:t>
            </a:r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01690483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pt-BR" smtClean="0"/>
              <a:t>Incidência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en-US" altLang="pt-BR" sz="1800" smtClean="0"/>
          </a:p>
          <a:p>
            <a:pPr algn="just"/>
            <a:r>
              <a:rPr lang="en-US" altLang="pt-BR" b="1" smtClean="0"/>
              <a:t>OJ-SDI1-47. </a:t>
            </a:r>
            <a:r>
              <a:rPr lang="en-US" altLang="pt-BR" smtClean="0"/>
              <a:t>HORA </a:t>
            </a:r>
            <a:r>
              <a:rPr lang="en-US" altLang="pt-BR"/>
              <a:t>EXTRA. ADICIONAL DE INSALUBRIDADE. BASE DE CÁLCULO – A base de cálculo da hora extra é o resultado da soma do salário contratual mais o adicional de insalubridade.</a:t>
            </a:r>
          </a:p>
          <a:p>
            <a:pPr algn="just"/>
            <a:endParaRPr lang="en-US" altLang="pt-BR" smtClean="0"/>
          </a:p>
          <a:p>
            <a:pPr algn="just"/>
            <a:endParaRPr lang="en-US" altLang="pt-BR"/>
          </a:p>
          <a:p>
            <a:pPr algn="just"/>
            <a:r>
              <a:rPr lang="en-US" altLang="pt-BR" b="1" smtClean="0"/>
              <a:t>OJ-SDI1-235. </a:t>
            </a:r>
            <a:r>
              <a:rPr lang="en-US" altLang="pt-BR" smtClean="0"/>
              <a:t>HORAS </a:t>
            </a:r>
            <a:r>
              <a:rPr lang="en-US" altLang="pt-BR"/>
              <a:t>EXTRAS. SALÁRIO POR PRODUÇÃO - O empregado que recebe salário por produção e trabalha em sobrejornada faz jus à percepção apenas do adicional de horas extras.</a:t>
            </a:r>
          </a:p>
        </p:txBody>
      </p:sp>
    </p:spTree>
    <p:extLst>
      <p:ext uri="{BB962C8B-B14F-4D97-AF65-F5344CB8AC3E}">
        <p14:creationId xmlns:p14="http://schemas.microsoft.com/office/powerpoint/2010/main" val="20723263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99592" y="2348880"/>
            <a:ext cx="7275513" cy="1477962"/>
          </a:xfrm>
        </p:spPr>
        <p:txBody>
          <a:bodyPr/>
          <a:lstStyle/>
          <a:p>
            <a:pPr algn="ctr" eaLnBrk="1" hangingPunct="1">
              <a:spcBef>
                <a:spcPct val="25000"/>
              </a:spcBef>
              <a:defRPr/>
            </a:pPr>
            <a:r>
              <a:rPr lang="en-US" altLang="pt-BR" smtClean="0"/>
              <a:t>Obrigado!</a:t>
            </a:r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008847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 smtClean="0"/>
              <a:t>Jornada de Trabalho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r>
              <a:rPr lang="pt-BR" altLang="pt-BR" sz="1800" u="sng"/>
              <a:t>Ampliação de vantagens ao empregado</a:t>
            </a:r>
            <a:r>
              <a:rPr lang="pt-BR" altLang="pt-BR" sz="1800"/>
              <a:t>:</a:t>
            </a:r>
          </a:p>
          <a:p>
            <a:pPr algn="just"/>
            <a:endParaRPr lang="pt-BR" altLang="pt-BR" sz="1800"/>
          </a:p>
          <a:p>
            <a:pPr lvl="1" algn="just"/>
            <a:r>
              <a:rPr lang="pt-BR" altLang="pt-BR" sz="1600" b="1"/>
              <a:t>redução da jornada semanal de 44 horas (XIII); </a:t>
            </a:r>
          </a:p>
          <a:p>
            <a:pPr lvl="1" algn="just"/>
            <a:r>
              <a:rPr lang="pt-BR" altLang="pt-BR" sz="1600" b="1"/>
              <a:t>adicional de 50% para as horas extras (XVI); </a:t>
            </a:r>
          </a:p>
          <a:p>
            <a:pPr algn="just"/>
            <a:endParaRPr lang="pt-BR" altLang="pt-BR" sz="1800" u="sng"/>
          </a:p>
          <a:p>
            <a:pPr algn="just"/>
            <a:r>
              <a:rPr lang="pt-BR" altLang="pt-BR" sz="1800" u="sng"/>
              <a:t>Restabelecimento do Equilíbrio</a:t>
            </a:r>
            <a:r>
              <a:rPr lang="pt-BR" altLang="pt-BR" sz="1800"/>
              <a:t>: Para restabelecer o equilíbrio entre o aumento substancial de encargos trabalhistas e a justa retribuição ao capital, a CF/88 albergou o princípio da "</a:t>
            </a:r>
            <a:r>
              <a:rPr lang="pt-BR" altLang="pt-BR" sz="1800" b="1"/>
              <a:t>flexibilização</a:t>
            </a:r>
            <a:r>
              <a:rPr lang="pt-BR" altLang="pt-BR" sz="1800"/>
              <a:t>" das normas trabalhistas, sob tutela sindical, mediante negociação coletiva, para as seguintes hipóteses:</a:t>
            </a:r>
          </a:p>
          <a:p>
            <a:pPr algn="just"/>
            <a:endParaRPr lang="pt-BR" altLang="pt-BR" sz="1800"/>
          </a:p>
          <a:p>
            <a:pPr lvl="1" algn="just"/>
            <a:r>
              <a:rPr lang="pt-BR" altLang="pt-BR" sz="1600"/>
              <a:t>redutibilidade salarial (VI); </a:t>
            </a:r>
          </a:p>
          <a:p>
            <a:pPr lvl="1" algn="just"/>
            <a:r>
              <a:rPr lang="pt-BR" altLang="pt-BR" sz="1600" b="1"/>
              <a:t>jornada de trabalho (XIII);</a:t>
            </a:r>
            <a:r>
              <a:rPr lang="pt-BR" altLang="pt-BR" sz="1600"/>
              <a:t> e </a:t>
            </a:r>
          </a:p>
          <a:p>
            <a:pPr lvl="1" algn="just"/>
            <a:r>
              <a:rPr lang="pt-BR" altLang="pt-BR" sz="1600" b="1"/>
              <a:t>trabalho em turnos ininterruptos de revezamento (XIV</a:t>
            </a:r>
            <a:r>
              <a:rPr lang="pt-BR" altLang="pt-BR" sz="1600" b="1" smtClean="0"/>
              <a:t>).</a:t>
            </a:r>
            <a:endParaRPr lang="pt-BR" altLang="pt-BR" sz="1600" b="1"/>
          </a:p>
        </p:txBody>
      </p:sp>
    </p:spTree>
    <p:extLst>
      <p:ext uri="{BB962C8B-B14F-4D97-AF65-F5344CB8AC3E}">
        <p14:creationId xmlns:p14="http://schemas.microsoft.com/office/powerpoint/2010/main" val="403008679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 smtClean="0"/>
              <a:t>Jornada de Trabalho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z="1800" b="1" smtClean="0"/>
          </a:p>
          <a:p>
            <a:pPr algn="just"/>
            <a:r>
              <a:rPr lang="pt-BR" altLang="pt-BR" sz="2000" b="1" smtClean="0"/>
              <a:t>O </a:t>
            </a:r>
            <a:r>
              <a:rPr lang="pt-BR" altLang="pt-BR" sz="2000" b="1" i="1"/>
              <a:t>jus variandi</a:t>
            </a:r>
            <a:r>
              <a:rPr lang="pt-BR" altLang="pt-BR" sz="2000" b="1"/>
              <a:t> do empregador</a:t>
            </a:r>
            <a:r>
              <a:rPr lang="pt-BR" altLang="pt-BR" sz="2000" b="1" smtClean="0"/>
              <a:t>;</a:t>
            </a:r>
          </a:p>
          <a:p>
            <a:pPr algn="just"/>
            <a:endParaRPr lang="pt-BR" altLang="pt-BR" sz="2000" b="1"/>
          </a:p>
          <a:p>
            <a:pPr algn="just"/>
            <a:endParaRPr lang="pt-BR" altLang="pt-BR" sz="2000" b="1"/>
          </a:p>
          <a:p>
            <a:pPr algn="just"/>
            <a:r>
              <a:rPr lang="pt-BR" altLang="pt-BR" sz="2000" b="1"/>
              <a:t>O Artigo 444 da CLT</a:t>
            </a:r>
            <a:r>
              <a:rPr lang="pt-BR" altLang="pt-BR" sz="2000" b="1" smtClean="0"/>
              <a:t>;</a:t>
            </a:r>
          </a:p>
          <a:p>
            <a:pPr algn="just"/>
            <a:endParaRPr lang="pt-BR" altLang="pt-BR" sz="2000" b="1"/>
          </a:p>
          <a:p>
            <a:pPr algn="just"/>
            <a:endParaRPr lang="pt-BR" altLang="pt-BR" sz="2000" b="1"/>
          </a:p>
          <a:p>
            <a:pPr algn="just"/>
            <a:r>
              <a:rPr lang="pt-BR" altLang="pt-BR" sz="2000" b="1"/>
              <a:t>O Artigo 468 da CLT</a:t>
            </a:r>
            <a:r>
              <a:rPr lang="pt-BR" altLang="pt-BR" sz="2000" b="1" smtClean="0"/>
              <a:t>;</a:t>
            </a:r>
          </a:p>
          <a:p>
            <a:pPr algn="just"/>
            <a:endParaRPr lang="pt-BR" altLang="pt-BR" sz="2000" b="1"/>
          </a:p>
          <a:p>
            <a:pPr algn="just"/>
            <a:endParaRPr lang="pt-BR" altLang="pt-BR" sz="2000" b="1"/>
          </a:p>
          <a:p>
            <a:pPr algn="just"/>
            <a:r>
              <a:rPr lang="pt-BR" altLang="pt-BR" sz="2000" b="1"/>
              <a:t>A O.J. n.º 308 da SDI-1 do TST – retorno à jornada inicialmente contratada. Validade. </a:t>
            </a:r>
          </a:p>
        </p:txBody>
      </p:sp>
    </p:spTree>
    <p:extLst>
      <p:ext uri="{BB962C8B-B14F-4D97-AF65-F5344CB8AC3E}">
        <p14:creationId xmlns:p14="http://schemas.microsoft.com/office/powerpoint/2010/main" val="39856792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 smtClean="0"/>
              <a:t>Jornada de Trabalho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z="1800" b="1" smtClean="0"/>
          </a:p>
          <a:p>
            <a:pPr algn="just"/>
            <a:r>
              <a:rPr lang="pt-BR" altLang="pt-BR"/>
              <a:t>O critério brasileiro é o do TEMPO À DISPOSIÇÃO (art. 4º da CLT).</a:t>
            </a:r>
          </a:p>
          <a:p>
            <a:pPr algn="just"/>
            <a:endParaRPr lang="pt-BR" altLang="pt-BR" smtClean="0"/>
          </a:p>
          <a:p>
            <a:pPr algn="just"/>
            <a:endParaRPr lang="pt-BR" altLang="pt-BR"/>
          </a:p>
          <a:p>
            <a:pPr algn="just"/>
            <a:r>
              <a:rPr lang="pt-BR" altLang="pt-BR" b="1"/>
              <a:t>Art. 7º, inciso XIII, CF</a:t>
            </a:r>
            <a:r>
              <a:rPr lang="pt-BR" altLang="pt-BR"/>
              <a:t> – duração do trabalho normal não superior a oito horas diárias e quarenta e quatro semanais, facultada a compensação de horário e a redução da jornada, mediante acordo ou convenção coletiva de trabalho.</a:t>
            </a:r>
          </a:p>
        </p:txBody>
      </p:sp>
    </p:spTree>
    <p:extLst>
      <p:ext uri="{BB962C8B-B14F-4D97-AF65-F5344CB8AC3E}">
        <p14:creationId xmlns:p14="http://schemas.microsoft.com/office/powerpoint/2010/main" val="119097303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 smtClean="0"/>
              <a:t>Jornada de Trabalho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z="1800" b="1" smtClean="0"/>
          </a:p>
          <a:p>
            <a:pPr algn="just"/>
            <a:r>
              <a:rPr lang="pt-BR" altLang="pt-BR"/>
              <a:t>Redução da Jornada – 48 horas semanais para 44 horas semanais (CF). Houve redução da jornada diária para 07h20 minutos ou 7,33 horas?  </a:t>
            </a:r>
          </a:p>
          <a:p>
            <a:pPr algn="just"/>
            <a:endParaRPr lang="pt-BR" altLang="pt-BR"/>
          </a:p>
          <a:p>
            <a:pPr algn="just"/>
            <a:r>
              <a:rPr lang="pt-BR" altLang="pt-BR" b="1"/>
              <a:t>Art. 58 da CLT</a:t>
            </a:r>
            <a:r>
              <a:rPr lang="pt-BR" altLang="pt-BR"/>
              <a:t> - A duração normal do trabalho, para os empregados em qualquer atividade privada, não excederá de 8 (oito) horas diárias, desde que não seja fixado expressamente outro limite.</a:t>
            </a:r>
          </a:p>
          <a:p>
            <a:pPr algn="just"/>
            <a:endParaRPr lang="pt-BR" altLang="pt-BR"/>
          </a:p>
          <a:p>
            <a:pPr algn="just"/>
            <a:r>
              <a:rPr lang="pt-BR" altLang="pt-BR"/>
              <a:t>A discrepância em relação aos DSRs - Lei n. º  605, de 05 de janeiro de </a:t>
            </a:r>
            <a:r>
              <a:rPr lang="pt-BR" altLang="pt-BR" b="1" u="sng"/>
              <a:t>1949</a:t>
            </a:r>
            <a:r>
              <a:rPr lang="pt-BR" altLang="pt-BR"/>
              <a:t> – DSR (CLT, arts. 67 a 70).</a:t>
            </a:r>
          </a:p>
        </p:txBody>
      </p:sp>
    </p:spTree>
    <p:extLst>
      <p:ext uri="{BB962C8B-B14F-4D97-AF65-F5344CB8AC3E}">
        <p14:creationId xmlns:p14="http://schemas.microsoft.com/office/powerpoint/2010/main" val="22561193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 smtClean="0"/>
              <a:t>Jornada de Trabalho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z="1800" b="1" smtClean="0"/>
          </a:p>
          <a:p>
            <a:pPr algn="just"/>
            <a:r>
              <a:rPr lang="pt-BR" altLang="pt-BR" b="1"/>
              <a:t>Art. 59 CLT</a:t>
            </a:r>
            <a:r>
              <a:rPr lang="pt-BR" altLang="pt-BR"/>
              <a:t> – A duração </a:t>
            </a:r>
            <a:r>
              <a:rPr lang="pt-BR" altLang="pt-BR" smtClean="0"/>
              <a:t>normal </a:t>
            </a:r>
            <a:r>
              <a:rPr lang="pt-BR" altLang="pt-BR"/>
              <a:t>do trabalho poderá ser acrescida de horas suplementares, </a:t>
            </a:r>
            <a:r>
              <a:rPr lang="pt-BR" altLang="pt-BR" b="1"/>
              <a:t>em número não excedente de 2 (duas),</a:t>
            </a:r>
            <a:r>
              <a:rPr lang="pt-BR" altLang="pt-BR"/>
              <a:t> </a:t>
            </a:r>
            <a:r>
              <a:rPr lang="pt-BR" altLang="pt-BR" b="1" u="sng"/>
              <a:t>mediante acordo escrito </a:t>
            </a:r>
            <a:r>
              <a:rPr lang="pt-BR" altLang="pt-BR"/>
              <a:t>entre empregador e empregado, ou mediante contrato coletivo de trabalho.</a:t>
            </a:r>
          </a:p>
          <a:p>
            <a:pPr algn="just">
              <a:buFont typeface="Wingdings 2" pitchFamily="18" charset="2"/>
              <a:buNone/>
            </a:pPr>
            <a:endParaRPr lang="pt-BR" altLang="pt-BR"/>
          </a:p>
          <a:p>
            <a:pPr algn="just"/>
            <a:r>
              <a:rPr lang="pt-BR" altLang="pt-BR"/>
              <a:t>O adicional de hora extra será de no mínimo, 50% (</a:t>
            </a:r>
            <a:r>
              <a:rPr lang="pt-BR" altLang="pt-BR" b="1"/>
              <a:t>art. 7º, XVI da CF</a:t>
            </a:r>
            <a:r>
              <a:rPr lang="pt-BR" altLang="pt-BR"/>
              <a:t>)</a:t>
            </a:r>
          </a:p>
          <a:p>
            <a:pPr algn="just"/>
            <a:endParaRPr lang="pt-BR" altLang="pt-BR"/>
          </a:p>
          <a:p>
            <a:pPr algn="just"/>
            <a:r>
              <a:rPr lang="pt-BR" altLang="pt-BR"/>
              <a:t>Divisor de Horas e o Cálculo das Horas Extraordinárias – Artigo 64 da CLT.</a:t>
            </a:r>
          </a:p>
        </p:txBody>
      </p:sp>
    </p:spTree>
    <p:extLst>
      <p:ext uri="{BB962C8B-B14F-4D97-AF65-F5344CB8AC3E}">
        <p14:creationId xmlns:p14="http://schemas.microsoft.com/office/powerpoint/2010/main" val="152290261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71600" y="2276872"/>
            <a:ext cx="756084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‒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tx1"/>
                </a:solidFill>
                <a:latin typeface="+mn-lt"/>
              </a:defRPr>
            </a:lvl2pPr>
            <a:lvl3pPr marL="13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FontTx/>
              <a:buNone/>
              <a:defRPr sz="2400" b="1">
                <a:solidFill>
                  <a:schemeClr val="tx1"/>
                </a:solidFill>
                <a:latin typeface="+mn-lt"/>
              </a:defRPr>
            </a:lvl5pPr>
            <a:lvl6pPr marL="0" indent="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</a:defRPr>
            </a:lvl6pPr>
            <a:lvl7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rabicPeriod"/>
              <a:defRPr sz="2400" baseline="0">
                <a:solidFill>
                  <a:schemeClr val="tx1"/>
                </a:solidFill>
                <a:latin typeface="+mn-lt"/>
              </a:defRPr>
            </a:lvl7pPr>
            <a:lvl8pPr marL="45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LcParenR"/>
              <a:defRPr sz="2200" baseline="0">
                <a:solidFill>
                  <a:schemeClr val="tx1"/>
                </a:solidFill>
                <a:latin typeface="+mn-lt"/>
              </a:defRPr>
            </a:lvl8pPr>
            <a:lvl9pPr marL="900000" indent="-4500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rgbClr val="A50E29"/>
              </a:buClr>
              <a:buFont typeface="+mj-lt"/>
              <a:buAutoNum type="alphaUcPeriod"/>
              <a:defRPr sz="2000" baseline="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2440" y="548680"/>
            <a:ext cx="7920000" cy="492443"/>
          </a:xfrm>
        </p:spPr>
        <p:txBody>
          <a:bodyPr/>
          <a:lstStyle/>
          <a:p>
            <a:pPr algn="ctr"/>
            <a:r>
              <a:rPr lang="en-US" b="1" smtClean="0"/>
              <a:t>Jornada de Trabalho</a:t>
            </a:r>
            <a:endParaRPr lang="en-US" b="1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824536"/>
          </a:xfrm>
        </p:spPr>
        <p:txBody>
          <a:bodyPr/>
          <a:lstStyle/>
          <a:p>
            <a:pPr algn="just"/>
            <a:endParaRPr lang="pt-BR" altLang="pt-BR" sz="2000" b="1" smtClean="0"/>
          </a:p>
          <a:p>
            <a:pPr algn="just"/>
            <a:r>
              <a:rPr lang="pt-BR" altLang="pt-BR" sz="1800" b="1" smtClean="0"/>
              <a:t>Súmula </a:t>
            </a:r>
            <a:r>
              <a:rPr lang="pt-BR" altLang="pt-BR" sz="1800" b="1"/>
              <a:t>376 do TST - </a:t>
            </a:r>
            <a:r>
              <a:rPr lang="pt-BR" altLang="pt-BR" sz="1800"/>
              <a:t>HORAS EXTRAS. LIMITAÇÃO. ART. 59 DA CLT. </a:t>
            </a:r>
            <a:r>
              <a:rPr lang="pt-BR" altLang="pt-BR" sz="1800" smtClean="0"/>
              <a:t>REFLEXOS</a:t>
            </a:r>
          </a:p>
          <a:p>
            <a:pPr marL="450000" lvl="1" indent="0" algn="just">
              <a:buNone/>
            </a:pPr>
            <a:endParaRPr lang="pt-BR" altLang="pt-BR" sz="1800"/>
          </a:p>
          <a:p>
            <a:pPr marL="450000" lvl="1" indent="0" algn="just">
              <a:buNone/>
            </a:pPr>
            <a:r>
              <a:rPr lang="pt-BR" altLang="pt-BR" sz="2000" smtClean="0"/>
              <a:t>I </a:t>
            </a:r>
            <a:r>
              <a:rPr lang="pt-BR" altLang="pt-BR" sz="2000"/>
              <a:t>- A limitação legal da jornada suplementar a duas horas diárias não exime o empregador de pagar todas as horas trabalhadas. (ex-OJ nº 117 da SBDI-1 - inserida em 20.11.1997) Súmulas A-112 </a:t>
            </a:r>
          </a:p>
          <a:p>
            <a:pPr algn="just"/>
            <a:endParaRPr lang="pt-BR" altLang="pt-BR" sz="1800"/>
          </a:p>
          <a:p>
            <a:pPr marL="450000" lvl="1" indent="0" algn="just">
              <a:buNone/>
            </a:pPr>
            <a:r>
              <a:rPr lang="pt-BR" altLang="pt-BR" sz="2000"/>
              <a:t>II - O valor das horas extras habitualmente prestadas integra o cálculo dos haveres trabalhistas, independentemente da limitação prevista no "caput" do art. 59 da CLT. (ex-OJ nº 89 da SBDI-1 - inserida em 28.04.1997)</a:t>
            </a:r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556491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Local copy of B&amp;M">
      <a:dk1>
        <a:srgbClr val="5F5F5F"/>
      </a:dk1>
      <a:lt1>
        <a:srgbClr val="FFFFFF"/>
      </a:lt1>
      <a:dk2>
        <a:srgbClr val="000000"/>
      </a:dk2>
      <a:lt2>
        <a:srgbClr val="FFFFFF"/>
      </a:lt2>
      <a:accent1>
        <a:srgbClr val="A71930"/>
      </a:accent1>
      <a:accent2>
        <a:srgbClr val="EBB700"/>
      </a:accent2>
      <a:accent3>
        <a:srgbClr val="6773B6"/>
      </a:accent3>
      <a:accent4>
        <a:srgbClr val="A3AD00"/>
      </a:accent4>
      <a:accent5>
        <a:srgbClr val="5F5F5F"/>
      </a:accent5>
      <a:accent6>
        <a:srgbClr val="000000"/>
      </a:accent6>
      <a:hlink>
        <a:srgbClr val="A2AD00"/>
      </a:hlink>
      <a:folHlink>
        <a:srgbClr val="A2AD00"/>
      </a:folHlink>
    </a:clrScheme>
    <a:fontScheme name="B&amp;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B&amp;M Presentation.potx" id="{828D5E9D-DC9A-4078-92FE-FA50AF84B209}" vid="{ADFA48D8-A678-4B47-88F1-839C434241D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2349</Words>
  <Application>Microsoft Office PowerPoint</Application>
  <PresentationFormat>Apresentação na tela (4:3)</PresentationFormat>
  <Paragraphs>284</Paragraphs>
  <Slides>37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37</vt:i4>
      </vt:variant>
    </vt:vector>
  </HeadingPairs>
  <TitlesOfParts>
    <vt:vector size="38" baseType="lpstr">
      <vt:lpstr>Theme1</vt:lpstr>
      <vt:lpstr>Duração do Trabalho  </vt:lpstr>
      <vt:lpstr>Jornada de Trabalho</vt:lpstr>
      <vt:lpstr>Jornada de Trabalho</vt:lpstr>
      <vt:lpstr>Jornada de Trabalho</vt:lpstr>
      <vt:lpstr>Jornada de Trabalho</vt:lpstr>
      <vt:lpstr>Jornada de Trabalho</vt:lpstr>
      <vt:lpstr>Jornada de Trabalho</vt:lpstr>
      <vt:lpstr>Jornada de Trabalho</vt:lpstr>
      <vt:lpstr>Jornada de Trabalho</vt:lpstr>
      <vt:lpstr>Compensação de Jornada</vt:lpstr>
      <vt:lpstr>Compensação de Jornada</vt:lpstr>
      <vt:lpstr>Compensação de Jornada</vt:lpstr>
      <vt:lpstr>Compensação de Jornada</vt:lpstr>
      <vt:lpstr>Restrições à Prorrogação da Jornada</vt:lpstr>
      <vt:lpstr>Controle de Jornada</vt:lpstr>
      <vt:lpstr>Controle de Jornada</vt:lpstr>
      <vt:lpstr>Tempo Residual</vt:lpstr>
      <vt:lpstr>Tempo Residual</vt:lpstr>
      <vt:lpstr>Jornadas Não Controladas</vt:lpstr>
      <vt:lpstr>Cargo de Confiança</vt:lpstr>
      <vt:lpstr>Cargo de Confiança</vt:lpstr>
      <vt:lpstr>Critério Especial</vt:lpstr>
      <vt:lpstr>Sobreaviso</vt:lpstr>
      <vt:lpstr>Regime em Termo Parcial</vt:lpstr>
      <vt:lpstr>Regime em Termo Parcial</vt:lpstr>
      <vt:lpstr>Regime em Termo Parcial</vt:lpstr>
      <vt:lpstr>Jornadas Especiais</vt:lpstr>
      <vt:lpstr>Jornadas Especiais</vt:lpstr>
      <vt:lpstr>Jornadas Especiais</vt:lpstr>
      <vt:lpstr>Trabalho Noturno</vt:lpstr>
      <vt:lpstr>Trabalho Noturno</vt:lpstr>
      <vt:lpstr>Trabalho Noturno</vt:lpstr>
      <vt:lpstr>Incidência</vt:lpstr>
      <vt:lpstr>Incidência</vt:lpstr>
      <vt:lpstr>Incidência</vt:lpstr>
      <vt:lpstr>Incidência</vt:lpstr>
      <vt:lpstr>Obrigado!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Fitzmaurice</dc:creator>
  <cp:lastModifiedBy>Rubens Ito</cp:lastModifiedBy>
  <cp:revision>139</cp:revision>
  <cp:lastPrinted>2015-05-29T13:06:50Z</cp:lastPrinted>
  <dcterms:created xsi:type="dcterms:W3CDTF">2013-10-30T02:43:43Z</dcterms:created>
  <dcterms:modified xsi:type="dcterms:W3CDTF">2015-07-30T16:50:13Z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MPresentation">
    <vt:bool>true</vt:bool>
  </property>
  <property fmtid="{D5CDD505-2E9C-101B-9397-08002B2CF9AE}" pid="3" name="GlobalTemplate">
    <vt:bool>true</vt:bool>
  </property>
  <property fmtid="{D5CDD505-2E9C-101B-9397-08002B2CF9AE}" pid="4" name="OfficeIni">
    <vt:lpwstr>Sao Paulo - ENGLISH.ini</vt:lpwstr>
  </property>
  <property fmtid="{D5CDD505-2E9C-101B-9397-08002B2CF9AE}" pid="5" name="Colour">
    <vt:lpwstr>Green</vt:lpwstr>
  </property>
</Properties>
</file>